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272"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FC7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34A1833-3F72-4EE1-8923-09B2431C9D66}" type="datetimeFigureOut">
              <a:rPr lang="ru-RU" smtClean="0"/>
              <a:pPr/>
              <a:t>27.02.2018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1FC4B3E-5BE9-4500-A172-83F7F3C1DEA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A1833-3F72-4EE1-8923-09B2431C9D66}" type="datetimeFigureOut">
              <a:rPr lang="ru-RU" smtClean="0"/>
              <a:pPr/>
              <a:t>27.02.2018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FC4B3E-5BE9-4500-A172-83F7F3C1DEA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714357"/>
            <a:ext cx="7772400" cy="928693"/>
          </a:xfrm>
        </p:spPr>
        <p:txBody>
          <a:bodyPr>
            <a:normAutofit fontScale="90000"/>
          </a:bodyPr>
          <a:lstStyle/>
          <a:p>
            <a:r>
              <a:rPr lang="ru-RU" sz="4000" b="1" i="1" cap="all" dirty="0" smtClean="0">
                <a:latin typeface="Times New Roman" pitchFamily="18" charset="0"/>
                <a:cs typeface="Times New Roman" pitchFamily="18" charset="0"/>
              </a:rPr>
              <a:t>Межкультурные</a:t>
            </a:r>
            <a:r>
              <a:rPr lang="ru-RU" sz="4000" b="1" i="1" cap="all" dirty="0" smtClean="0"/>
              <a:t> </a:t>
            </a:r>
            <a:r>
              <a:rPr lang="ru-RU" sz="4000" b="1" i="1" cap="all" dirty="0" smtClean="0">
                <a:latin typeface="Times New Roman" pitchFamily="18" charset="0"/>
                <a:cs typeface="Times New Roman" pitchFamily="18" charset="0"/>
              </a:rPr>
              <a:t>отношения</a:t>
            </a:r>
            <a:r>
              <a:rPr lang="ru-RU" dirty="0" smtClean="0"/>
              <a:t/>
            </a:r>
            <a:br>
              <a:rPr lang="ru-RU" dirty="0" smtClean="0"/>
            </a:br>
            <a:endParaRPr lang="ru-RU" dirty="0"/>
          </a:p>
        </p:txBody>
      </p:sp>
      <p:pic>
        <p:nvPicPr>
          <p:cNvPr id="11266" name="Picture 2" descr="https://vistanews.ru/uploads/posts/2016-06/1465745142_great-britain-and-russia.jpg"/>
          <p:cNvPicPr>
            <a:picLocks noChangeAspect="1" noChangeArrowheads="1"/>
          </p:cNvPicPr>
          <p:nvPr/>
        </p:nvPicPr>
        <p:blipFill>
          <a:blip r:embed="rId2" cstate="print"/>
          <a:srcRect/>
          <a:stretch>
            <a:fillRect/>
          </a:stretch>
        </p:blipFill>
        <p:spPr bwMode="auto">
          <a:xfrm>
            <a:off x="928662" y="1285860"/>
            <a:ext cx="7429552" cy="3909736"/>
          </a:xfrm>
          <a:prstGeom prst="rect">
            <a:avLst/>
          </a:prstGeom>
          <a:noFill/>
        </p:spPr>
      </p:pic>
      <p:sp>
        <p:nvSpPr>
          <p:cNvPr id="5" name="TextBox 4"/>
          <p:cNvSpPr txBox="1"/>
          <p:nvPr/>
        </p:nvSpPr>
        <p:spPr>
          <a:xfrm>
            <a:off x="1000100" y="5357826"/>
            <a:ext cx="7206653" cy="1200329"/>
          </a:xfrm>
          <a:prstGeom prst="rect">
            <a:avLst/>
          </a:prstGeom>
          <a:noFill/>
        </p:spPr>
        <p:txBody>
          <a:bodyPr wrap="none" rtlCol="0">
            <a:spAutoFit/>
          </a:bodyPr>
          <a:lstStyle/>
          <a:p>
            <a:r>
              <a:rPr lang="ru-RU" sz="3600" b="1" i="1" cap="all" dirty="0" smtClean="0">
                <a:latin typeface="Times New Roman" pitchFamily="18" charset="0"/>
                <a:cs typeface="Times New Roman" pitchFamily="18" charset="0"/>
              </a:rPr>
              <a:t>России и </a:t>
            </a:r>
            <a:r>
              <a:rPr lang="ru-RU" sz="3600" b="1" i="1" cap="all" dirty="0" smtClean="0">
                <a:latin typeface="Times New Roman" pitchFamily="18" charset="0"/>
                <a:cs typeface="Times New Roman" pitchFamily="18" charset="0"/>
              </a:rPr>
              <a:t>Великобритании</a:t>
            </a:r>
          </a:p>
          <a:p>
            <a:pPr algn="r"/>
            <a:r>
              <a:rPr lang="ru-RU" b="1" cap="all" dirty="0" smtClean="0">
                <a:latin typeface="Times New Roman" pitchFamily="18" charset="0"/>
                <a:cs typeface="Times New Roman" pitchFamily="18" charset="0"/>
              </a:rPr>
              <a:t>ГБОУ №310 «СЛОВО»</a:t>
            </a:r>
          </a:p>
          <a:p>
            <a:pPr algn="r"/>
            <a:r>
              <a:rPr lang="ru-RU" b="1" cap="all" dirty="0" err="1" smtClean="0">
                <a:latin typeface="Times New Roman" pitchFamily="18" charset="0"/>
                <a:cs typeface="Times New Roman" pitchFamily="18" charset="0"/>
              </a:rPr>
              <a:t>Телякова</a:t>
            </a:r>
            <a:r>
              <a:rPr lang="ru-RU" b="1" cap="all" dirty="0" smtClean="0">
                <a:latin typeface="Times New Roman" pitchFamily="18" charset="0"/>
                <a:cs typeface="Times New Roman" pitchFamily="18" charset="0"/>
              </a:rPr>
              <a:t> Светлана 8 «А» класс</a:t>
            </a:r>
            <a:endParaRPr lang="ru-RU" b="1" cap="all" dirty="0">
              <a:latin typeface="Times New Roman" pitchFamily="18" charset="0"/>
              <a:cs typeface="Times New Roman" pitchFamily="18" charset="0"/>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28597" y="357166"/>
            <a:ext cx="2928958"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000" b="0" i="1"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С 2007 года в центре Лондона действует «Пушкинский Дом» — неофициальный русский культурный центр, в котором проводятся лекции о русской культуре, демонстрируются российские фильмы, ведутся занятия по русскому языку, работает библиотека, </a:t>
            </a:r>
          </a:p>
        </p:txBody>
      </p:sp>
      <p:sp>
        <p:nvSpPr>
          <p:cNvPr id="21507" name="Rectangle 3"/>
          <p:cNvSpPr>
            <a:spLocks noChangeArrowheads="1"/>
          </p:cNvSpPr>
          <p:nvPr/>
        </p:nvSpPr>
        <p:spPr bwMode="auto">
          <a:xfrm>
            <a:off x="457200" y="3305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428596" y="4857760"/>
            <a:ext cx="8215370" cy="1323439"/>
          </a:xfrm>
          <a:prstGeom prst="rect">
            <a:avLst/>
          </a:prstGeom>
        </p:spPr>
        <p:txBody>
          <a:bodyPr wrap="square">
            <a:spAutoFit/>
          </a:bodyPr>
          <a:lstStyle/>
          <a:p>
            <a:pPr lvl="0" eaLnBrk="0" fontAlgn="base" hangingPunct="0">
              <a:spcBef>
                <a:spcPct val="0"/>
              </a:spcBef>
              <a:spcAft>
                <a:spcPct val="0"/>
              </a:spcAft>
            </a:pPr>
            <a:r>
              <a:rPr kumimoji="0" lang="en-US"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The Pushkin House as an unofficial Russian cultural center has been working in the center of London since 2007. Lectures on Russian culture, Russian film, Russian language classes, library, exhibitions, presentations, concerts and receptions are organized here.</a:t>
            </a:r>
            <a:endParaRPr kumimoji="0" lang="ru-RU" sz="20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pic>
        <p:nvPicPr>
          <p:cNvPr id="21509" name="Picture 5" descr="http://sasnn-photo.co.uk/wp-content/gallery/event-pushkin-house-london-051014/sasnn-photo-event-pushkin-house-051014-slr-4.jpg"/>
          <p:cNvPicPr>
            <a:picLocks noChangeAspect="1" noChangeArrowheads="1"/>
          </p:cNvPicPr>
          <p:nvPr/>
        </p:nvPicPr>
        <p:blipFill>
          <a:blip r:embed="rId2" cstate="print"/>
          <a:srcRect/>
          <a:stretch>
            <a:fillRect/>
          </a:stretch>
        </p:blipFill>
        <p:spPr bwMode="auto">
          <a:xfrm>
            <a:off x="3571868" y="500042"/>
            <a:ext cx="5214974" cy="3483892"/>
          </a:xfrm>
          <a:prstGeom prst="rect">
            <a:avLst/>
          </a:prstGeom>
          <a:noFill/>
        </p:spPr>
      </p:pic>
      <p:sp>
        <p:nvSpPr>
          <p:cNvPr id="7" name="TextBox 6"/>
          <p:cNvSpPr txBox="1"/>
          <p:nvPr/>
        </p:nvSpPr>
        <p:spPr>
          <a:xfrm>
            <a:off x="3013334" y="4042708"/>
            <a:ext cx="5635710" cy="400110"/>
          </a:xfrm>
          <a:prstGeom prst="rect">
            <a:avLst/>
          </a:prstGeom>
          <a:noFill/>
        </p:spPr>
        <p:txBody>
          <a:bodyPr wrap="none" rtlCol="0">
            <a:spAutoFit/>
          </a:bodyPr>
          <a:lstStyle/>
          <a:p>
            <a:pPr lvl="0"/>
            <a:r>
              <a:rPr kumimoji="0" lang="ru-RU" sz="2000" b="0" i="1"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организуются выставки, презентации, концерты</a:t>
            </a:r>
            <a:endParaRPr lang="ru-RU" sz="2000" dirty="0">
              <a:solidFill>
                <a:schemeClr val="accent4">
                  <a:lumMod val="50000"/>
                </a:schemeClr>
              </a:solidFill>
            </a:endParaRPr>
          </a:p>
        </p:txBody>
      </p:sp>
      <p:sp>
        <p:nvSpPr>
          <p:cNvPr id="8" name="TextBox 7"/>
          <p:cNvSpPr txBox="1"/>
          <p:nvPr/>
        </p:nvSpPr>
        <p:spPr>
          <a:xfrm>
            <a:off x="401558" y="4305814"/>
            <a:ext cx="1269899" cy="400110"/>
          </a:xfrm>
          <a:prstGeom prst="rect">
            <a:avLst/>
          </a:prstGeom>
          <a:noFill/>
        </p:spPr>
        <p:txBody>
          <a:bodyPr wrap="none" rtlCol="0">
            <a:spAutoFit/>
          </a:bodyPr>
          <a:lstStyle/>
          <a:p>
            <a:r>
              <a:rPr kumimoji="0" lang="ru-RU" sz="2000" b="0" i="1"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и приемы</a:t>
            </a:r>
            <a:r>
              <a:rPr kumimoji="0" lang="ru-RU"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lang="ru-RU" sz="2000" dirty="0"/>
          </a:p>
        </p:txBody>
      </p:sp>
    </p:spTree>
  </p:cSld>
  <p:clrMapOvr>
    <a:masterClrMapping/>
  </p:clrMapOvr>
  <p:transition>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s://static.1tv.ru/uploads/photo/image/0/big/239710_big_935fcf0e8d.jpg"/>
          <p:cNvPicPr>
            <a:picLocks noChangeAspect="1" noChangeArrowheads="1"/>
          </p:cNvPicPr>
          <p:nvPr/>
        </p:nvPicPr>
        <p:blipFill>
          <a:blip r:embed="rId2" cstate="print"/>
          <a:srcRect/>
          <a:stretch>
            <a:fillRect/>
          </a:stretch>
        </p:blipFill>
        <p:spPr bwMode="auto">
          <a:xfrm>
            <a:off x="714348" y="1071546"/>
            <a:ext cx="7786742" cy="4209051"/>
          </a:xfrm>
          <a:prstGeom prst="rect">
            <a:avLst/>
          </a:prstGeom>
          <a:noFill/>
        </p:spPr>
      </p:pic>
      <p:sp>
        <p:nvSpPr>
          <p:cNvPr id="3" name="Прямоугольник 2"/>
          <p:cNvSpPr/>
          <p:nvPr/>
        </p:nvSpPr>
        <p:spPr>
          <a:xfrm>
            <a:off x="642910" y="273856"/>
            <a:ext cx="8215370" cy="707886"/>
          </a:xfrm>
          <a:prstGeom prst="rect">
            <a:avLst/>
          </a:prstGeom>
        </p:spPr>
        <p:txBody>
          <a:bodyPr wrap="square">
            <a:spAutoFit/>
          </a:bodyPr>
          <a:lstStyle/>
          <a:p>
            <a:pPr lvl="0"/>
            <a:r>
              <a:rPr lang="ru-RU" sz="2000" i="1" dirty="0">
                <a:solidFill>
                  <a:schemeClr val="accent4">
                    <a:lumMod val="50000"/>
                  </a:schemeClr>
                </a:solidFill>
                <a:latin typeface="Times New Roman" pitchFamily="18" charset="0"/>
                <a:cs typeface="Times New Roman" pitchFamily="18" charset="0"/>
              </a:rPr>
              <a:t>В период с 26 января по 18 апреля 2008 г. в Лондоне прошла выставка «Из России: французские и русские шедевры живописи 1870-1925 годов». </a:t>
            </a:r>
          </a:p>
        </p:txBody>
      </p:sp>
      <p:sp>
        <p:nvSpPr>
          <p:cNvPr id="4" name="Прямоугольник 3"/>
          <p:cNvSpPr/>
          <p:nvPr/>
        </p:nvSpPr>
        <p:spPr>
          <a:xfrm>
            <a:off x="571472" y="5500702"/>
            <a:ext cx="8143932" cy="1015663"/>
          </a:xfrm>
          <a:prstGeom prst="rect">
            <a:avLst/>
          </a:prstGeom>
        </p:spPr>
        <p:txBody>
          <a:bodyPr wrap="square">
            <a:spAutoFit/>
          </a:bodyPr>
          <a:lstStyle/>
          <a:p>
            <a:r>
              <a:rPr lang="en-US" sz="2000" i="1" dirty="0">
                <a:solidFill>
                  <a:schemeClr val="accent5">
                    <a:lumMod val="50000"/>
                  </a:schemeClr>
                </a:solidFill>
                <a:latin typeface="Times New Roman" pitchFamily="18" charset="0"/>
                <a:cs typeface="Times New Roman" pitchFamily="18" charset="0"/>
              </a:rPr>
              <a:t>The exhibition "From Russia: French and Russian Masterpieces of Painting 1870-1925" was held in London during period from January 26 till April 18, 2008. </a:t>
            </a:r>
            <a:endParaRPr lang="ru-RU" sz="2000" i="1" dirty="0">
              <a:solidFill>
                <a:schemeClr val="accent5">
                  <a:lumMod val="50000"/>
                </a:schemeClr>
              </a:solidFill>
              <a:latin typeface="Times New Roman" pitchFamily="18" charset="0"/>
              <a:cs typeface="Times New Roman" pitchFamily="18" charset="0"/>
            </a:endParaRPr>
          </a:p>
        </p:txBody>
      </p:sp>
    </p:spTree>
  </p:cSld>
  <p:clrMapOvr>
    <a:masterClrMapping/>
  </p:clrMapOvr>
  <p:transition>
    <p:check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cdn.tvc.ru/pictures/o/185/045.jpg"/>
          <p:cNvPicPr>
            <a:picLocks noChangeAspect="1" noChangeArrowheads="1"/>
          </p:cNvPicPr>
          <p:nvPr/>
        </p:nvPicPr>
        <p:blipFill>
          <a:blip r:embed="rId2" cstate="print"/>
          <a:srcRect/>
          <a:stretch>
            <a:fillRect/>
          </a:stretch>
        </p:blipFill>
        <p:spPr bwMode="auto">
          <a:xfrm>
            <a:off x="571472" y="1785926"/>
            <a:ext cx="4857784" cy="3857652"/>
          </a:xfrm>
          <a:prstGeom prst="rect">
            <a:avLst/>
          </a:prstGeom>
          <a:noFill/>
        </p:spPr>
      </p:pic>
      <p:sp>
        <p:nvSpPr>
          <p:cNvPr id="3" name="Прямоугольник 2"/>
          <p:cNvSpPr/>
          <p:nvPr/>
        </p:nvSpPr>
        <p:spPr>
          <a:xfrm>
            <a:off x="500034" y="473278"/>
            <a:ext cx="8143932" cy="1015663"/>
          </a:xfrm>
          <a:prstGeom prst="rect">
            <a:avLst/>
          </a:prstGeom>
        </p:spPr>
        <p:txBody>
          <a:bodyPr wrap="square">
            <a:spAutoFit/>
          </a:bodyPr>
          <a:lstStyle/>
          <a:p>
            <a:r>
              <a:rPr lang="ru-RU" sz="2000" i="1" dirty="0">
                <a:solidFill>
                  <a:schemeClr val="accent4">
                    <a:lumMod val="50000"/>
                  </a:schemeClr>
                </a:solidFill>
                <a:latin typeface="Times New Roman" pitchFamily="18" charset="0"/>
                <a:cs typeface="Times New Roman" pitchFamily="18" charset="0"/>
              </a:rPr>
              <a:t>С 10 декабря 2008г. в Лондоне открылась выставка «Великолепие царей», благодаря которой британский зритель смог ознакомиться с костюмами российских императоров и знати 18 - начало 20 веков.</a:t>
            </a:r>
          </a:p>
        </p:txBody>
      </p:sp>
      <p:sp>
        <p:nvSpPr>
          <p:cNvPr id="23555" name="Rectangle 3"/>
          <p:cNvSpPr>
            <a:spLocks noChangeArrowheads="1"/>
          </p:cNvSpPr>
          <p:nvPr/>
        </p:nvSpPr>
        <p:spPr bwMode="auto">
          <a:xfrm>
            <a:off x="5857884" y="2143116"/>
            <a:ext cx="278608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The exhibition "The Magnificence of the Kings" was opened in London since December 10, 2008. Thanks to it the British audience could see the costumes of Russian emperors and nobles of the 18th - early 20th centuries.</a:t>
            </a:r>
            <a:endParaRPr kumimoji="0" lang="en-US" sz="20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Tree>
  </p:cSld>
  <p:clrMapOvr>
    <a:masterClrMapping/>
  </p:clrMapOvr>
  <p:transition>
    <p:check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85720" y="285728"/>
            <a:ext cx="8572527"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sng"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Апрель – декабрь 2016 года – Шекспировские спектакли Чеховского фестиваля</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1" u="sng"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ru-RU" sz="2000" i="1" dirty="0" smtClean="0">
                <a:solidFill>
                  <a:schemeClr val="accent4">
                    <a:lumMod val="50000"/>
                  </a:schemeClr>
                </a:solidFill>
                <a:latin typeface="Times New Roman" pitchFamily="18" charset="0"/>
                <a:cs typeface="Times New Roman" pitchFamily="18" charset="0"/>
              </a:rPr>
              <a:t>Международный театральный фестиваль им. А.П. Чехова </a:t>
            </a:r>
            <a:r>
              <a:rPr kumimoji="0" lang="ru-RU" sz="2000" b="0"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при поддержке Британского Совета организовал серию показов в Москве, Санкт-Петербурге и других регионах России своих международных проектов – спектаклей по пьесам Уильяма Шекспира «Двенадцатая ночь» и «Буря» в постановке британского режиссера </a:t>
            </a:r>
            <a:r>
              <a:rPr kumimoji="0" lang="ru-RU" sz="2000" b="0" i="1" u="none" strike="noStrike" cap="none" normalizeH="0" baseline="0" dirty="0" err="1" smtClean="0">
                <a:ln>
                  <a:noFill/>
                </a:ln>
                <a:solidFill>
                  <a:schemeClr val="accent4">
                    <a:lumMod val="50000"/>
                  </a:schemeClr>
                </a:solidFill>
                <a:effectLst/>
                <a:latin typeface="Times New Roman" pitchFamily="18" charset="0"/>
                <a:ea typeface="Times New Roman" pitchFamily="18" charset="0"/>
                <a:cs typeface="Times New Roman" pitchFamily="18" charset="0"/>
              </a:rPr>
              <a:t>Деклана</a:t>
            </a:r>
            <a:r>
              <a:rPr kumimoji="0" lang="ru-RU" sz="2000" b="0"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a:t>
            </a:r>
            <a:r>
              <a:rPr kumimoji="0" lang="ru-RU" sz="2000" b="0" i="1" u="none" strike="noStrike" cap="none" normalizeH="0" baseline="0" dirty="0" err="1" smtClean="0">
                <a:ln>
                  <a:noFill/>
                </a:ln>
                <a:solidFill>
                  <a:schemeClr val="accent4">
                    <a:lumMod val="50000"/>
                  </a:schemeClr>
                </a:solidFill>
                <a:effectLst/>
                <a:latin typeface="Times New Roman" pitchFamily="18" charset="0"/>
                <a:ea typeface="Times New Roman" pitchFamily="18" charset="0"/>
                <a:cs typeface="Times New Roman" pitchFamily="18" charset="0"/>
              </a:rPr>
              <a:t>Доннеллана</a:t>
            </a:r>
            <a:r>
              <a:rPr kumimoji="0" lang="ru-RU" sz="2000" b="0"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и художника Ника </a:t>
            </a:r>
            <a:r>
              <a:rPr kumimoji="0" lang="ru-RU" sz="2000" b="0" i="1" u="none" strike="noStrike" cap="none" normalizeH="0" baseline="0" dirty="0" err="1" smtClean="0">
                <a:ln>
                  <a:noFill/>
                </a:ln>
                <a:solidFill>
                  <a:schemeClr val="accent4">
                    <a:lumMod val="50000"/>
                  </a:schemeClr>
                </a:solidFill>
                <a:effectLst/>
                <a:latin typeface="Times New Roman" pitchFamily="18" charset="0"/>
                <a:ea typeface="Times New Roman" pitchFamily="18" charset="0"/>
                <a:cs typeface="Times New Roman" pitchFamily="18" charset="0"/>
              </a:rPr>
              <a:t>Ормерода</a:t>
            </a:r>
            <a:r>
              <a:rPr kumimoji="0" lang="ru-RU" sz="2000" b="0"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lang="ru-RU" sz="2000" i="1" dirty="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sng"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From April till December 2016 - The Shakespeare's performances of the Chekhov Festival</a:t>
            </a:r>
            <a:endParaRPr kumimoji="0" lang="ru-RU" sz="2000" b="0" i="1" u="sng"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1" u="sng"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The International Theater Festival. A.P. Chekhov with the support of the British Council organized a series of shows in Moscow, St. Petersburg and other regions of Russia for his international projects such as plays by William Shakespeare "Twelfth Night" and "The Storm" directed by British director Declan </a:t>
            </a:r>
            <a:r>
              <a:rPr kumimoji="0" lang="en-US" sz="2000" b="0" i="1" u="none" strike="noStrike" cap="none" normalizeH="0" baseline="0" dirty="0" err="1" smtClean="0">
                <a:ln>
                  <a:noFill/>
                </a:ln>
                <a:solidFill>
                  <a:schemeClr val="accent5">
                    <a:lumMod val="50000"/>
                  </a:schemeClr>
                </a:solidFill>
                <a:effectLst/>
                <a:latin typeface="Times New Roman" pitchFamily="18" charset="0"/>
                <a:ea typeface="Times New Roman" pitchFamily="18" charset="0"/>
                <a:cs typeface="Times New Roman" pitchFamily="18" charset="0"/>
              </a:rPr>
              <a:t>Donnellan</a:t>
            </a:r>
            <a:r>
              <a:rPr kumimoji="0" lang="en-US" sz="2000" b="0"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and painter Nick </a:t>
            </a:r>
            <a:r>
              <a:rPr kumimoji="0" lang="en-US" sz="2000" b="0" i="1" u="none" strike="noStrike" cap="none" normalizeH="0" baseline="0" dirty="0" err="1" smtClean="0">
                <a:ln>
                  <a:noFill/>
                </a:ln>
                <a:solidFill>
                  <a:schemeClr val="accent5">
                    <a:lumMod val="50000"/>
                  </a:schemeClr>
                </a:solidFill>
                <a:effectLst/>
                <a:latin typeface="Times New Roman" pitchFamily="18" charset="0"/>
                <a:ea typeface="Times New Roman" pitchFamily="18" charset="0"/>
                <a:cs typeface="Times New Roman" pitchFamily="18" charset="0"/>
              </a:rPr>
              <a:t>Ormerod</a:t>
            </a:r>
            <a:r>
              <a:rPr kumimoji="0" lang="ru-RU" sz="2000" b="0"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a:t>
            </a:r>
            <a:endParaRPr kumimoji="0" lang="en-US" sz="20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Tree>
  </p:cSld>
  <p:clrMapOvr>
    <a:masterClrMapping/>
  </p:clrMapOvr>
  <p:transition>
    <p:check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428596" y="285728"/>
            <a:ext cx="8286776"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sng"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22 апреля – 24 июля 2016 года - Выставка «От Елизаветы до Виктории. Английский портрет из собрания Национальной портретной галереи, Лондон»</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2000" b="0" i="1" u="sng"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Весной 2016 года Государственная Третьяковская галерея в Москве и Национальная портретная галерея в Лондоне в честь празднования 160-летия со дня основания провели перекрёстные выставки шедевров из своих коллекций.</a:t>
            </a:r>
            <a:endParaRPr kumimoji="0" lang="ru-RU" sz="2000" b="0" i="1"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25603" name="Picture 3" descr="https://www.britishcouncil.ru/sites/default/files/e-v_banner_950x534_1.jpg"/>
          <p:cNvPicPr>
            <a:picLocks noChangeAspect="1" noChangeArrowheads="1"/>
          </p:cNvPicPr>
          <p:nvPr/>
        </p:nvPicPr>
        <p:blipFill>
          <a:blip r:embed="rId2" cstate="print"/>
          <a:srcRect/>
          <a:stretch>
            <a:fillRect/>
          </a:stretch>
        </p:blipFill>
        <p:spPr bwMode="auto">
          <a:xfrm>
            <a:off x="3857620" y="2643182"/>
            <a:ext cx="4500594" cy="2714644"/>
          </a:xfrm>
          <a:prstGeom prst="rect">
            <a:avLst/>
          </a:prstGeom>
          <a:noFill/>
        </p:spPr>
      </p:pic>
      <p:sp>
        <p:nvSpPr>
          <p:cNvPr id="4" name="TextBox 3"/>
          <p:cNvSpPr txBox="1"/>
          <p:nvPr/>
        </p:nvSpPr>
        <p:spPr>
          <a:xfrm>
            <a:off x="500034" y="2882338"/>
            <a:ext cx="3286148" cy="3170099"/>
          </a:xfrm>
          <a:prstGeom prst="rect">
            <a:avLst/>
          </a:prstGeom>
          <a:noFill/>
        </p:spPr>
        <p:txBody>
          <a:bodyPr wrap="square" rtlCol="0">
            <a:spAutoFit/>
          </a:bodyPr>
          <a:lstStyle/>
          <a:p>
            <a:pPr lvl="0" eaLnBrk="0" fontAlgn="base" hangingPunct="0">
              <a:spcBef>
                <a:spcPct val="0"/>
              </a:spcBef>
              <a:spcAft>
                <a:spcPct val="0"/>
              </a:spcAft>
            </a:pPr>
            <a:r>
              <a:rPr kumimoji="0" lang="en-US" sz="2000" b="0" i="1" u="sng"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From April 22 till July 24, 2016 - the Exhibition "From Elizabeth to Victoria. English portrait from the collection of the National Portrait Gallery, London»</a:t>
            </a:r>
            <a:endParaRPr kumimoji="0" lang="ru-RU" sz="2000" b="0" i="1" u="sng"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kumimoji="0" lang="ru-RU" sz="20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000" b="0"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In the spring of 2016, the State </a:t>
            </a:r>
            <a:r>
              <a:rPr kumimoji="0" lang="en-US" sz="2000" b="0" i="1" u="none" strike="noStrike" cap="none" normalizeH="0" baseline="0" dirty="0" err="1" smtClean="0">
                <a:ln>
                  <a:noFill/>
                </a:ln>
                <a:solidFill>
                  <a:schemeClr val="accent5">
                    <a:lumMod val="50000"/>
                  </a:schemeClr>
                </a:solidFill>
                <a:effectLst/>
                <a:latin typeface="Times New Roman" pitchFamily="18" charset="0"/>
                <a:ea typeface="Times New Roman" pitchFamily="18" charset="0"/>
                <a:cs typeface="Times New Roman" pitchFamily="18" charset="0"/>
              </a:rPr>
              <a:t>Tretyakov</a:t>
            </a:r>
            <a:r>
              <a:rPr kumimoji="0" lang="en-US" sz="2000" b="0"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 Gallery in Moscow and the National</a:t>
            </a:r>
            <a:endParaRPr lang="ru-RU" sz="2000" dirty="0">
              <a:solidFill>
                <a:schemeClr val="accent5">
                  <a:lumMod val="50000"/>
                </a:schemeClr>
              </a:solidFill>
            </a:endParaRPr>
          </a:p>
        </p:txBody>
      </p:sp>
      <p:sp>
        <p:nvSpPr>
          <p:cNvPr id="5" name="TextBox 4"/>
          <p:cNvSpPr txBox="1"/>
          <p:nvPr/>
        </p:nvSpPr>
        <p:spPr>
          <a:xfrm>
            <a:off x="3188738" y="5626216"/>
            <a:ext cx="5500726" cy="400110"/>
          </a:xfrm>
          <a:prstGeom prst="rect">
            <a:avLst/>
          </a:prstGeom>
          <a:noFill/>
        </p:spPr>
        <p:txBody>
          <a:bodyPr wrap="square" rtlCol="0">
            <a:spAutoFit/>
          </a:bodyPr>
          <a:lstStyle/>
          <a:p>
            <a:r>
              <a:rPr kumimoji="0" lang="en-US" sz="2000" b="0"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Portrait Gallery in London celebrated the 160th</a:t>
            </a:r>
            <a:endParaRPr lang="ru-RU" sz="2000" dirty="0">
              <a:solidFill>
                <a:schemeClr val="accent5">
                  <a:lumMod val="50000"/>
                </a:schemeClr>
              </a:solidFill>
            </a:endParaRPr>
          </a:p>
        </p:txBody>
      </p:sp>
      <p:sp>
        <p:nvSpPr>
          <p:cNvPr id="6" name="TextBox 5"/>
          <p:cNvSpPr txBox="1"/>
          <p:nvPr/>
        </p:nvSpPr>
        <p:spPr>
          <a:xfrm>
            <a:off x="487065" y="5889322"/>
            <a:ext cx="8371216" cy="707886"/>
          </a:xfrm>
          <a:prstGeom prst="rect">
            <a:avLst/>
          </a:prstGeom>
          <a:noFill/>
        </p:spPr>
        <p:txBody>
          <a:bodyPr wrap="square" rtlCol="0">
            <a:spAutoFit/>
          </a:bodyPr>
          <a:lstStyle/>
          <a:p>
            <a:r>
              <a:rPr kumimoji="0" lang="en-US" sz="2000" b="0" i="1" u="none" strike="noStrike" cap="none" normalizeH="0" baseline="0" dirty="0" smtClean="0">
                <a:ln>
                  <a:noFill/>
                </a:ln>
                <a:solidFill>
                  <a:schemeClr val="accent5">
                    <a:lumMod val="50000"/>
                  </a:schemeClr>
                </a:solidFill>
                <a:effectLst/>
                <a:latin typeface="Times New Roman" pitchFamily="18" charset="0"/>
                <a:ea typeface="Times New Roman" pitchFamily="18" charset="0"/>
                <a:cs typeface="Times New Roman" pitchFamily="18" charset="0"/>
              </a:rPr>
              <a:t>anniversary of the founding of cross-exhibitions of masterpieces from their collections.</a:t>
            </a:r>
            <a:endParaRPr lang="ru-RU" sz="2000" dirty="0">
              <a:solidFill>
                <a:schemeClr val="accent5">
                  <a:lumMod val="50000"/>
                </a:schemeClr>
              </a:solidFill>
            </a:endParaRPr>
          </a:p>
        </p:txBody>
      </p:sp>
    </p:spTree>
  </p:cSld>
  <p:clrMapOvr>
    <a:masterClrMapping/>
  </p:clrMapOvr>
  <p:transition>
    <p:check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28596" y="357166"/>
            <a:ext cx="807246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ru-RU" sz="2000" i="1" dirty="0">
                <a:solidFill>
                  <a:schemeClr val="accent4">
                    <a:lumMod val="50000"/>
                  </a:schemeClr>
                </a:solidFill>
                <a:latin typeface="Times New Roman" pitchFamily="18" charset="0"/>
                <a:cs typeface="Times New Roman" pitchFamily="18" charset="0"/>
              </a:rPr>
              <a:t>С 25 апреля по 1 сентября 2016 года прошел </a:t>
            </a:r>
            <a:r>
              <a:rPr lang="ru-RU" sz="2000" i="1" dirty="0" smtClean="0">
                <a:solidFill>
                  <a:schemeClr val="accent4">
                    <a:lumMod val="50000"/>
                  </a:schemeClr>
                </a:solidFill>
                <a:latin typeface="Times New Roman" pitchFamily="18" charset="0"/>
                <a:cs typeface="Times New Roman" pitchFamily="18" charset="0"/>
              </a:rPr>
              <a:t>открытый конкурс на лучший перевод произведений современных британских писателей.</a:t>
            </a:r>
            <a:r>
              <a:rPr lang="ru-RU" sz="2000" i="1" dirty="0">
                <a:solidFill>
                  <a:schemeClr val="accent4">
                    <a:lumMod val="50000"/>
                  </a:schemeClr>
                </a:solidFill>
                <a:latin typeface="Times New Roman" pitchFamily="18" charset="0"/>
                <a:cs typeface="Times New Roman" pitchFamily="18" charset="0"/>
              </a:rPr>
              <a:t> В качестве материала для перевода участникам конкурса были предложены первые главы из двенадцати произведений, написанных современными британскими авторами.  </a:t>
            </a:r>
          </a:p>
        </p:txBody>
      </p:sp>
      <p:pic>
        <p:nvPicPr>
          <p:cNvPr id="26629" name="Picture 5" descr="http://komitet.info/upload/iblock/05e/05e8c381486cc43a5d1f26e25889df22.jpg"/>
          <p:cNvPicPr>
            <a:picLocks noChangeAspect="1" noChangeArrowheads="1"/>
          </p:cNvPicPr>
          <p:nvPr/>
        </p:nvPicPr>
        <p:blipFill>
          <a:blip r:embed="rId2" cstate="print"/>
          <a:srcRect/>
          <a:stretch>
            <a:fillRect/>
          </a:stretch>
        </p:blipFill>
        <p:spPr bwMode="auto">
          <a:xfrm>
            <a:off x="500034" y="2071678"/>
            <a:ext cx="5316233" cy="4286280"/>
          </a:xfrm>
          <a:prstGeom prst="rect">
            <a:avLst/>
          </a:prstGeom>
          <a:noFill/>
        </p:spPr>
      </p:pic>
      <p:sp>
        <p:nvSpPr>
          <p:cNvPr id="6" name="TextBox 5"/>
          <p:cNvSpPr txBox="1"/>
          <p:nvPr/>
        </p:nvSpPr>
        <p:spPr>
          <a:xfrm>
            <a:off x="6072198" y="2071678"/>
            <a:ext cx="2571768" cy="3785652"/>
          </a:xfrm>
          <a:prstGeom prst="rect">
            <a:avLst/>
          </a:prstGeom>
          <a:noFill/>
        </p:spPr>
        <p:txBody>
          <a:bodyPr wrap="square" rtlCol="0">
            <a:spAutoFit/>
          </a:bodyPr>
          <a:lstStyle/>
          <a:p>
            <a:r>
              <a:rPr lang="en-US" sz="2000" i="1" dirty="0" smtClean="0">
                <a:solidFill>
                  <a:schemeClr val="accent5">
                    <a:lumMod val="50000"/>
                  </a:schemeClr>
                </a:solidFill>
                <a:latin typeface="Times New Roman" pitchFamily="18" charset="0"/>
                <a:cs typeface="Times New Roman" pitchFamily="18" charset="0"/>
              </a:rPr>
              <a:t>The open competition of the best translation’s works by contemporary British writers was held from April 25 to September 1, 2016. First chapters of</a:t>
            </a:r>
            <a:r>
              <a:rPr lang="ru-RU" sz="2000" i="1" dirty="0" smtClean="0">
                <a:solidFill>
                  <a:schemeClr val="accent5">
                    <a:lumMod val="50000"/>
                  </a:schemeClr>
                </a:solidFill>
                <a:latin typeface="Times New Roman" pitchFamily="18" charset="0"/>
                <a:cs typeface="Times New Roman" pitchFamily="18" charset="0"/>
              </a:rPr>
              <a:t> </a:t>
            </a:r>
            <a:r>
              <a:rPr lang="en-US" sz="2000" i="1" dirty="0" smtClean="0">
                <a:solidFill>
                  <a:schemeClr val="accent5">
                    <a:lumMod val="50000"/>
                  </a:schemeClr>
                </a:solidFill>
                <a:latin typeface="Times New Roman" pitchFamily="18" charset="0"/>
                <a:cs typeface="Times New Roman" pitchFamily="18" charset="0"/>
              </a:rPr>
              <a:t>twelve works written by modern British authors were taken as a material for the translation.</a:t>
            </a:r>
            <a:endParaRPr lang="ru-RU" sz="2000" i="1" dirty="0" smtClean="0">
              <a:solidFill>
                <a:schemeClr val="accent5">
                  <a:lumMod val="50000"/>
                </a:schemeClr>
              </a:solidFill>
              <a:latin typeface="Times New Roman" pitchFamily="18" charset="0"/>
              <a:cs typeface="Times New Roman" pitchFamily="18" charset="0"/>
            </a:endParaRPr>
          </a:p>
        </p:txBody>
      </p:sp>
    </p:spTree>
  </p:cSld>
  <p:clrMapOvr>
    <a:masterClrMapping/>
  </p:clrMapOvr>
  <p:transition>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17150" y="372332"/>
            <a:ext cx="339759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1" u="sng"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30 ноября 2016 года – Первый открытый диктант по английскому языку </a:t>
            </a:r>
            <a:r>
              <a:rPr kumimoji="0" lang="ru-RU" sz="2000" b="0" i="1" u="sng" strike="noStrike" cap="none" normalizeH="0" baseline="0" dirty="0" err="1" smtClean="0">
                <a:ln>
                  <a:noFill/>
                </a:ln>
                <a:solidFill>
                  <a:schemeClr val="accent4">
                    <a:lumMod val="50000"/>
                  </a:schemeClr>
                </a:solidFill>
                <a:effectLst/>
                <a:latin typeface="Times New Roman" pitchFamily="18" charset="0"/>
                <a:ea typeface="Times New Roman" pitchFamily="18" charset="0"/>
                <a:cs typeface="Times New Roman" pitchFamily="18" charset="0"/>
              </a:rPr>
              <a:t>Spell</a:t>
            </a:r>
            <a:r>
              <a:rPr kumimoji="0" lang="en-US" sz="2000" b="0" i="1" u="sng"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a:t>
            </a:r>
            <a:r>
              <a:rPr kumimoji="0" lang="ru-RU" sz="2000" b="0" i="1" u="sng" strike="noStrike" cap="none" normalizeH="0" baseline="0" dirty="0" err="1" smtClean="0">
                <a:ln>
                  <a:noFill/>
                </a:ln>
                <a:solidFill>
                  <a:schemeClr val="accent4">
                    <a:lumMod val="50000"/>
                  </a:schemeClr>
                </a:solidFill>
                <a:effectLst/>
                <a:latin typeface="Times New Roman" pitchFamily="18" charset="0"/>
                <a:ea typeface="Times New Roman" pitchFamily="18" charset="0"/>
                <a:cs typeface="Times New Roman" pitchFamily="18" charset="0"/>
              </a:rPr>
              <a:t>Well</a:t>
            </a:r>
            <a:endParaRPr kumimoji="0" lang="ru-RU" sz="2000" b="0" i="1" u="sng"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30 ноября Британский Совет совместно с Российским экономическим университетом</a:t>
            </a:r>
            <a:r>
              <a:rPr kumimoji="0" lang="ru-RU" sz="2000" b="0" i="1" u="none" strike="noStrike" cap="none" normalizeH="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имени Г.В. Плеханова </a:t>
            </a:r>
            <a:r>
              <a:rPr kumimoji="0" lang="ru-RU" sz="2000" b="0"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и фондом поддержки языковой культуры граждан «Тотальный диктант» провели в России</a:t>
            </a:r>
            <a:endParaRPr kumimoji="0" lang="en-US" sz="2000" b="0" i="1"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p:txBody>
      </p:sp>
      <p:pic>
        <p:nvPicPr>
          <p:cNvPr id="3" name="Рисунок 2" descr="https://www.rea.ru/ru/events/EventsImages/2016/totalnyj-diktant-na-anglijskom.png"/>
          <p:cNvPicPr/>
          <p:nvPr/>
        </p:nvPicPr>
        <p:blipFill>
          <a:blip r:embed="rId2" cstate="print"/>
          <a:srcRect/>
          <a:stretch>
            <a:fillRect/>
          </a:stretch>
        </p:blipFill>
        <p:spPr bwMode="auto">
          <a:xfrm>
            <a:off x="3929058" y="500042"/>
            <a:ext cx="5011731" cy="3929090"/>
          </a:xfrm>
          <a:prstGeom prst="rect">
            <a:avLst/>
          </a:prstGeom>
          <a:noFill/>
          <a:ln w="9525">
            <a:noFill/>
            <a:miter lim="800000"/>
            <a:headEnd/>
            <a:tailEnd/>
          </a:ln>
        </p:spPr>
      </p:pic>
      <p:sp>
        <p:nvSpPr>
          <p:cNvPr id="4" name="TextBox 3"/>
          <p:cNvSpPr txBox="1"/>
          <p:nvPr/>
        </p:nvSpPr>
        <p:spPr>
          <a:xfrm>
            <a:off x="329022" y="4373958"/>
            <a:ext cx="6596007" cy="400110"/>
          </a:xfrm>
          <a:prstGeom prst="rect">
            <a:avLst/>
          </a:prstGeom>
          <a:noFill/>
        </p:spPr>
        <p:txBody>
          <a:bodyPr wrap="square" rtlCol="0">
            <a:spAutoFit/>
          </a:bodyPr>
          <a:lstStyle/>
          <a:p>
            <a:pPr lvl="0" eaLnBrk="0" fontAlgn="base" hangingPunct="0">
              <a:spcBef>
                <a:spcPct val="0"/>
              </a:spcBef>
              <a:spcAft>
                <a:spcPct val="0"/>
              </a:spcAft>
            </a:pPr>
            <a:r>
              <a:rPr kumimoji="0" lang="ru-RU" sz="2000" b="0" i="1" u="none" strike="noStrike" cap="none" normalizeH="0" baseline="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первый открытый диктант по английскому</a:t>
            </a:r>
            <a:r>
              <a:rPr kumimoji="0" lang="ru-RU" sz="2000" b="0" i="1" u="none" strike="noStrike" cap="none" normalizeH="0" dirty="0" smtClean="0">
                <a:ln>
                  <a:noFill/>
                </a:ln>
                <a:solidFill>
                  <a:schemeClr val="accent4">
                    <a:lumMod val="50000"/>
                  </a:schemeClr>
                </a:solidFill>
                <a:effectLst/>
                <a:latin typeface="Times New Roman" pitchFamily="18" charset="0"/>
                <a:ea typeface="Times New Roman" pitchFamily="18" charset="0"/>
                <a:cs typeface="Times New Roman" pitchFamily="18" charset="0"/>
              </a:rPr>
              <a:t> языку.</a:t>
            </a:r>
          </a:p>
        </p:txBody>
      </p:sp>
      <p:sp>
        <p:nvSpPr>
          <p:cNvPr id="5" name="TextBox 4"/>
          <p:cNvSpPr txBox="1"/>
          <p:nvPr/>
        </p:nvSpPr>
        <p:spPr>
          <a:xfrm>
            <a:off x="357158" y="4919008"/>
            <a:ext cx="8501121" cy="1631216"/>
          </a:xfrm>
          <a:prstGeom prst="rect">
            <a:avLst/>
          </a:prstGeom>
          <a:noFill/>
        </p:spPr>
        <p:txBody>
          <a:bodyPr wrap="square" rtlCol="0">
            <a:spAutoFit/>
          </a:bodyPr>
          <a:lstStyle/>
          <a:p>
            <a:pPr lvl="0"/>
            <a:r>
              <a:rPr kumimoji="0" lang="ru-RU" sz="20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000" b="0" i="1" u="sng"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November 30, 2016 - The first open dictation in English Spell Well </a:t>
            </a:r>
          </a:p>
          <a:p>
            <a:pPr lvl="0"/>
            <a:r>
              <a:rPr kumimoji="0" lang="en-US" sz="2000" b="0" i="1"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The</a:t>
            </a:r>
            <a:r>
              <a:rPr kumimoji="0" lang="en-US" sz="2000" b="0" i="1" u="sng"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British Council together with the Russian Economic University named after GV Plekhanov and the Foundation for the Support of the Language Culture of Citizens "Total dictation" held the first open</a:t>
            </a:r>
            <a:r>
              <a:rPr kumimoji="0" lang="ru-RU"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English dictation in Russia</a:t>
            </a:r>
            <a:r>
              <a:rPr kumimoji="0" lang="ru-RU"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 </a:t>
            </a:r>
            <a:r>
              <a:rPr kumimoji="0" lang="en-US"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on November 30.</a:t>
            </a:r>
            <a:endParaRPr lang="ru-RU" sz="2000" dirty="0">
              <a:solidFill>
                <a:schemeClr val="accent5">
                  <a:lumMod val="50000"/>
                </a:schemeClr>
              </a:solidFill>
            </a:endParaRPr>
          </a:p>
        </p:txBody>
      </p:sp>
    </p:spTree>
  </p:cSld>
  <p:clrMapOvr>
    <a:masterClrMapping/>
  </p:clrMapOvr>
  <p:transition>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orldwebwar.ru/wp-content/uploads/2016/06/britain-france.jpg"/>
          <p:cNvPicPr>
            <a:picLocks noChangeAspect="1" noChangeArrowheads="1"/>
          </p:cNvPicPr>
          <p:nvPr/>
        </p:nvPicPr>
        <p:blipFill>
          <a:blip r:embed="rId2" cstate="print"/>
          <a:srcRect/>
          <a:stretch>
            <a:fillRect/>
          </a:stretch>
        </p:blipFill>
        <p:spPr bwMode="auto">
          <a:xfrm>
            <a:off x="0" y="0"/>
            <a:ext cx="9144000" cy="6858001"/>
          </a:xfrm>
          <a:prstGeom prst="rect">
            <a:avLst/>
          </a:prstGeom>
          <a:noFill/>
        </p:spPr>
      </p:pic>
      <p:sp>
        <p:nvSpPr>
          <p:cNvPr id="2" name="TextBox 1"/>
          <p:cNvSpPr txBox="1"/>
          <p:nvPr/>
        </p:nvSpPr>
        <p:spPr>
          <a:xfrm>
            <a:off x="5715008" y="571480"/>
            <a:ext cx="3200684" cy="461665"/>
          </a:xfrm>
          <a:prstGeom prst="rect">
            <a:avLst/>
          </a:prstGeom>
          <a:noFill/>
        </p:spPr>
        <p:txBody>
          <a:bodyPr wrap="none" rtlCol="0">
            <a:spAutoFit/>
          </a:bodyPr>
          <a:lstStyle/>
          <a:p>
            <a:r>
              <a:rPr lang="ru-RU" sz="2400" b="1" i="1" dirty="0" smtClean="0">
                <a:solidFill>
                  <a:schemeClr val="bg1"/>
                </a:solidFill>
                <a:latin typeface="Times New Roman" pitchFamily="18" charset="0"/>
                <a:cs typeface="Times New Roman" pitchFamily="18" charset="0"/>
              </a:rPr>
              <a:t>Спасибо за внимание!</a:t>
            </a:r>
            <a:endParaRPr lang="ru-RU" sz="2400" b="1" i="1" dirty="0">
              <a:solidFill>
                <a:schemeClr val="bg1"/>
              </a:solidFill>
              <a:latin typeface="Times New Roman" pitchFamily="18" charset="0"/>
              <a:cs typeface="Times New Roman" pitchFamily="18" charset="0"/>
            </a:endParaRPr>
          </a:p>
        </p:txBody>
      </p:sp>
      <p:sp>
        <p:nvSpPr>
          <p:cNvPr id="3" name="TextBox 2"/>
          <p:cNvSpPr txBox="1"/>
          <p:nvPr/>
        </p:nvSpPr>
        <p:spPr>
          <a:xfrm>
            <a:off x="5572132" y="5643578"/>
            <a:ext cx="3339376" cy="461665"/>
          </a:xfrm>
          <a:prstGeom prst="rect">
            <a:avLst/>
          </a:prstGeom>
          <a:noFill/>
        </p:spPr>
        <p:txBody>
          <a:bodyPr wrap="none" rtlCol="0">
            <a:spAutoFit/>
          </a:bodyPr>
          <a:lstStyle/>
          <a:p>
            <a:r>
              <a:rPr lang="en-US" sz="2400" b="1" i="1" dirty="0" smtClean="0">
                <a:latin typeface="Times New Roman" pitchFamily="18" charset="0"/>
                <a:cs typeface="Times New Roman" pitchFamily="18" charset="0"/>
              </a:rPr>
              <a:t>Thank you for attention</a:t>
            </a:r>
            <a:r>
              <a:rPr lang="ru-RU" sz="2400" b="1" i="1" dirty="0" smtClean="0">
                <a:latin typeface="Times New Roman" pitchFamily="18" charset="0"/>
                <a:cs typeface="Times New Roman" pitchFamily="18" charset="0"/>
              </a:rPr>
              <a:t>!</a:t>
            </a:r>
            <a:endParaRPr lang="ru-RU" sz="2400" b="1" i="1" dirty="0">
              <a:latin typeface="Times New Roman" pitchFamily="18" charset="0"/>
              <a:cs typeface="Times New Roman" pitchFamily="18" charset="0"/>
            </a:endParaRPr>
          </a:p>
        </p:txBody>
      </p:sp>
      <p:sp>
        <p:nvSpPr>
          <p:cNvPr id="5" name="TextBox 4"/>
          <p:cNvSpPr txBox="1"/>
          <p:nvPr/>
        </p:nvSpPr>
        <p:spPr>
          <a:xfrm>
            <a:off x="6078417" y="6457890"/>
            <a:ext cx="3065583" cy="400110"/>
          </a:xfrm>
          <a:prstGeom prst="rect">
            <a:avLst/>
          </a:prstGeom>
          <a:noFill/>
        </p:spPr>
        <p:txBody>
          <a:bodyPr wrap="none" rtlCol="0">
            <a:spAutoFit/>
          </a:bodyPr>
          <a:lstStyle/>
          <a:p>
            <a:r>
              <a:rPr lang="ru-RU" sz="2000" i="1" dirty="0" err="1" smtClean="0"/>
              <a:t>Телякова</a:t>
            </a:r>
            <a:r>
              <a:rPr lang="ru-RU" sz="2000" i="1" dirty="0" smtClean="0"/>
              <a:t> Светлана 8 «А»</a:t>
            </a:r>
            <a:endParaRPr lang="ru-RU" sz="2000" i="1" dirty="0"/>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88640"/>
            <a:ext cx="8435280" cy="6408712"/>
          </a:xfrm>
        </p:spPr>
        <p:txBody>
          <a:bodyPr>
            <a:normAutofit fontScale="40000" lnSpcReduction="20000"/>
          </a:bodyPr>
          <a:lstStyle/>
          <a:p>
            <a:pPr algn="ctr">
              <a:buNone/>
            </a:pPr>
            <a:r>
              <a:rPr lang="ru-RU" b="1" dirty="0" smtClean="0">
                <a:latin typeface="Times New Roman" pitchFamily="18" charset="0"/>
                <a:cs typeface="Times New Roman" pitchFamily="18" charset="0"/>
              </a:rPr>
              <a:t>Тема исследовательской работы</a:t>
            </a:r>
          </a:p>
          <a:p>
            <a:pPr algn="ctr">
              <a:buNone/>
            </a:pPr>
            <a:r>
              <a:rPr lang="ru-RU" b="1" dirty="0" smtClean="0">
                <a:latin typeface="Times New Roman" pitchFamily="18" charset="0"/>
                <a:cs typeface="Times New Roman" pitchFamily="18" charset="0"/>
              </a:rPr>
              <a:t>Межкультурные отношения России и Великобритании</a:t>
            </a:r>
          </a:p>
          <a:p>
            <a:pPr>
              <a:buNone/>
            </a:pPr>
            <a:r>
              <a:rPr lang="ru-RU" b="1" dirty="0" smtClean="0">
                <a:latin typeface="Times New Roman" pitchFamily="18" charset="0"/>
                <a:cs typeface="Times New Roman" pitchFamily="18" charset="0"/>
              </a:rPr>
              <a:t>Введение</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Тот </a:t>
            </a:r>
            <a:r>
              <a:rPr lang="ru-RU" dirty="0" smtClean="0">
                <a:latin typeface="Times New Roman" pitchFamily="18" charset="0"/>
                <a:cs typeface="Times New Roman" pitchFamily="18" charset="0"/>
              </a:rPr>
              <a:t>факт, что по различным причинам именно английский язык стал главным международным средством общения и поэтому им пользуются миллионы людей не только принес англоязычному миру огромную политическую, экономическую и иную пользу, но сделал его культуру открытой, выставленной напоказ всему остальному человечеству.</a:t>
            </a:r>
          </a:p>
          <a:p>
            <a:pPr>
              <a:buNone/>
            </a:pPr>
            <a:r>
              <a:rPr lang="ru-RU" b="1" dirty="0" smtClean="0">
                <a:latin typeface="Times New Roman" pitchFamily="18" charset="0"/>
                <a:cs typeface="Times New Roman" pitchFamily="18" charset="0"/>
              </a:rPr>
              <a:t>Цель работы</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Целью </a:t>
            </a:r>
            <a:r>
              <a:rPr lang="ru-RU" dirty="0" smtClean="0">
                <a:latin typeface="Times New Roman" pitchFamily="18" charset="0"/>
                <a:cs typeface="Times New Roman" pitchFamily="18" charset="0"/>
              </a:rPr>
              <a:t>работы является исследование межкультурных отношений между Россией и Великобританией в период после 1990 года до настоящего времени.</a:t>
            </a:r>
          </a:p>
          <a:p>
            <a:pPr>
              <a:buNone/>
            </a:pPr>
            <a:r>
              <a:rPr lang="ru-RU" b="1" dirty="0" smtClean="0">
                <a:latin typeface="Times New Roman" pitchFamily="18" charset="0"/>
                <a:cs typeface="Times New Roman" pitchFamily="18" charset="0"/>
              </a:rPr>
              <a:t>Задачи исследования</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Задачей </a:t>
            </a:r>
            <a:r>
              <a:rPr lang="ru-RU" dirty="0" smtClean="0">
                <a:latin typeface="Times New Roman" pitchFamily="18" charset="0"/>
                <a:cs typeface="Times New Roman" pitchFamily="18" charset="0"/>
              </a:rPr>
              <a:t>исследования является изучение отношений между Россией и Великобританией в сфере культуры после распада СССР, а также при влиянии политических и экономических факторов</a:t>
            </a:r>
            <a:r>
              <a:rPr lang="ru-RU" dirty="0" smtClean="0">
                <a:latin typeface="Times New Roman" pitchFamily="18" charset="0"/>
                <a:cs typeface="Times New Roman" pitchFamily="18" charset="0"/>
              </a:rPr>
              <a:t>.</a:t>
            </a:r>
          </a:p>
          <a:p>
            <a:pPr>
              <a:buNone/>
            </a:pPr>
            <a:endParaRPr lang="ru-RU"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Методика исследования</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        В </a:t>
            </a:r>
            <a:r>
              <a:rPr lang="ru-RU" dirty="0" smtClean="0">
                <a:latin typeface="Times New Roman" pitchFamily="18" charset="0"/>
                <a:cs typeface="Times New Roman" pitchFamily="18" charset="0"/>
              </a:rPr>
              <a:t>ходе исследования были использованы:</a:t>
            </a:r>
          </a:p>
          <a:p>
            <a:pPr lvl="0">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 1.Теоретические </a:t>
            </a:r>
            <a:r>
              <a:rPr lang="ru-RU" u="sng" dirty="0" smtClean="0">
                <a:latin typeface="Times New Roman" pitchFamily="18" charset="0"/>
                <a:cs typeface="Times New Roman" pitchFamily="18" charset="0"/>
              </a:rPr>
              <a:t>методики</a:t>
            </a:r>
          </a:p>
          <a:p>
            <a:pPr>
              <a:buNone/>
            </a:pPr>
            <a:r>
              <a:rPr lang="ru-RU" dirty="0" smtClean="0">
                <a:latin typeface="Times New Roman" pitchFamily="18" charset="0"/>
                <a:cs typeface="Times New Roman" pitchFamily="18" charset="0"/>
              </a:rPr>
              <a:t>- абстрагирование – отвлечение от определенных признаков или аспектов объекта исследования.</a:t>
            </a:r>
          </a:p>
          <a:p>
            <a:pPr>
              <a:buNone/>
            </a:pPr>
            <a:r>
              <a:rPr lang="ru-RU" dirty="0" smtClean="0">
                <a:latin typeface="Times New Roman" pitchFamily="18" charset="0"/>
                <a:cs typeface="Times New Roman" pitchFamily="18" charset="0"/>
              </a:rPr>
              <a:t>- конкретизация – исследование объекта в связи с определенными условиями их существования и исторического развития.</a:t>
            </a:r>
          </a:p>
          <a:p>
            <a:pPr>
              <a:buNone/>
            </a:pPr>
            <a:r>
              <a:rPr lang="ru-RU" dirty="0" smtClean="0">
                <a:latin typeface="Times New Roman" pitchFamily="18" charset="0"/>
                <a:cs typeface="Times New Roman" pitchFamily="18" charset="0"/>
              </a:rPr>
              <a:t>       </a:t>
            </a:r>
            <a:r>
              <a:rPr lang="ru-RU" u="sng" dirty="0" smtClean="0">
                <a:latin typeface="Times New Roman" pitchFamily="18" charset="0"/>
                <a:cs typeface="Times New Roman" pitchFamily="18" charset="0"/>
              </a:rPr>
              <a:t> 2.Эмпирическая </a:t>
            </a:r>
            <a:r>
              <a:rPr lang="ru-RU" u="sng" dirty="0" smtClean="0">
                <a:latin typeface="Times New Roman" pitchFamily="18" charset="0"/>
                <a:cs typeface="Times New Roman" pitchFamily="18" charset="0"/>
              </a:rPr>
              <a:t>методика</a:t>
            </a:r>
          </a:p>
          <a:p>
            <a:pPr>
              <a:buNone/>
            </a:pPr>
            <a:r>
              <a:rPr lang="ru-RU" dirty="0" smtClean="0">
                <a:latin typeface="Times New Roman" pitchFamily="18" charset="0"/>
                <a:cs typeface="Times New Roman" pitchFamily="18" charset="0"/>
              </a:rPr>
              <a:t> -изучение </a:t>
            </a:r>
            <a:r>
              <a:rPr lang="ru-RU" dirty="0" smtClean="0">
                <a:latin typeface="Times New Roman" pitchFamily="18" charset="0"/>
                <a:cs typeface="Times New Roman" pitchFamily="18" charset="0"/>
              </a:rPr>
              <a:t>результатов деятельности, таких как литература, произведения изобразительного и музыкального искусства</a:t>
            </a:r>
            <a:r>
              <a:rPr lang="ru-RU" dirty="0" smtClean="0">
                <a:latin typeface="Times New Roman" pitchFamily="18" charset="0"/>
                <a:cs typeface="Times New Roman" pitchFamily="18" charset="0"/>
              </a:rPr>
              <a:t>.</a:t>
            </a:r>
          </a:p>
          <a:p>
            <a:pPr>
              <a:buNone/>
            </a:pPr>
            <a:endParaRPr lang="ru-RU" dirty="0" smtClean="0">
              <a:latin typeface="Times New Roman" pitchFamily="18" charset="0"/>
              <a:cs typeface="Times New Roman" pitchFamily="18" charset="0"/>
            </a:endParaRPr>
          </a:p>
          <a:p>
            <a:pPr>
              <a:buNone/>
            </a:pPr>
            <a:r>
              <a:rPr lang="ru-RU" b="1" dirty="0" smtClean="0">
                <a:latin typeface="Times New Roman" pitchFamily="18" charset="0"/>
                <a:cs typeface="Times New Roman" pitchFamily="18" charset="0"/>
              </a:rPr>
              <a:t>Описание</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В работе описан ряд событий, подтверждающих интерес к развитию межкультурных отношений России и Великобритании, взаимное проникновение культур.</a:t>
            </a:r>
          </a:p>
          <a:p>
            <a:pPr>
              <a:buNone/>
            </a:pPr>
            <a:r>
              <a:rPr lang="ru-RU" dirty="0" smtClean="0">
                <a:latin typeface="Times New Roman" pitchFamily="18" charset="0"/>
                <a:cs typeface="Times New Roman" pitchFamily="18" charset="0"/>
              </a:rPr>
              <a:t> </a:t>
            </a:r>
          </a:p>
          <a:p>
            <a:pPr>
              <a:buNone/>
            </a:pPr>
            <a:r>
              <a:rPr lang="ru-RU" b="1" dirty="0" smtClean="0">
                <a:latin typeface="Times New Roman" pitchFamily="18" charset="0"/>
                <a:cs typeface="Times New Roman" pitchFamily="18" charset="0"/>
              </a:rPr>
              <a:t>Выводы</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Межкультурные отношения сегодня – это основа стабильной, развитой страны. Можно отметить тенденцию развития отношений между Россией и Великобританией в сфере культуры. Также можно утверждать, что межличностные отношения, как часть межкультурных, от негативных факторов практически не пострадали.</a:t>
            </a:r>
          </a:p>
          <a:p>
            <a:pPr>
              <a:buNone/>
            </a:pP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015_expert_ural_48-1.jpg"/>
          <p:cNvPicPr/>
          <p:nvPr/>
        </p:nvPicPr>
        <p:blipFill>
          <a:blip r:embed="rId2" cstate="print"/>
          <a:stretch>
            <a:fillRect/>
          </a:stretch>
        </p:blipFill>
        <p:spPr>
          <a:xfrm>
            <a:off x="3643306" y="1571612"/>
            <a:ext cx="5143536" cy="3286148"/>
          </a:xfrm>
          <a:prstGeom prst="rect">
            <a:avLst/>
          </a:prstGeom>
        </p:spPr>
      </p:pic>
      <p:sp>
        <p:nvSpPr>
          <p:cNvPr id="5" name="TextBox 4"/>
          <p:cNvSpPr txBox="1"/>
          <p:nvPr/>
        </p:nvSpPr>
        <p:spPr>
          <a:xfrm>
            <a:off x="785787" y="571480"/>
            <a:ext cx="7929617" cy="1015663"/>
          </a:xfrm>
          <a:prstGeom prst="rect">
            <a:avLst/>
          </a:prstGeom>
          <a:noFill/>
        </p:spPr>
        <p:txBody>
          <a:bodyPr wrap="square" rtlCol="0">
            <a:spAutoFit/>
          </a:bodyPr>
          <a:lstStyle/>
          <a:p>
            <a:pPr lvl="0"/>
            <a:r>
              <a:rPr lang="ru-RU" sz="2000" i="1" dirty="0">
                <a:solidFill>
                  <a:schemeClr val="accent4">
                    <a:lumMod val="75000"/>
                  </a:schemeClr>
                </a:solidFill>
                <a:latin typeface="Times New Roman" pitchFamily="18" charset="0"/>
                <a:cs typeface="Times New Roman" pitchFamily="18" charset="0"/>
              </a:rPr>
              <a:t>Созданная в начале 1990-х годов Ассоциация британских исследований смогла объединить российских специалистов по истории Британии. </a:t>
            </a:r>
          </a:p>
          <a:p>
            <a:endParaRPr lang="ru-RU" sz="2000" dirty="0"/>
          </a:p>
        </p:txBody>
      </p:sp>
      <p:sp>
        <p:nvSpPr>
          <p:cNvPr id="6" name="TextBox 5"/>
          <p:cNvSpPr txBox="1"/>
          <p:nvPr/>
        </p:nvSpPr>
        <p:spPr>
          <a:xfrm>
            <a:off x="928662" y="4000504"/>
            <a:ext cx="2571767" cy="1631216"/>
          </a:xfrm>
          <a:prstGeom prst="rect">
            <a:avLst/>
          </a:prstGeom>
          <a:noFill/>
        </p:spPr>
        <p:txBody>
          <a:bodyPr wrap="square" rtlCol="0">
            <a:spAutoFit/>
          </a:bodyPr>
          <a:lstStyle/>
          <a:p>
            <a:r>
              <a:rPr lang="en-US" sz="2000" i="1" dirty="0">
                <a:solidFill>
                  <a:schemeClr val="accent5">
                    <a:lumMod val="50000"/>
                  </a:schemeClr>
                </a:solidFill>
                <a:latin typeface="Times New Roman" pitchFamily="18" charset="0"/>
                <a:cs typeface="Times New Roman" pitchFamily="18" charset="0"/>
              </a:rPr>
              <a:t>The Association of British Studies, was founded in the early 1990s, was able </a:t>
            </a:r>
            <a:r>
              <a:rPr lang="en-US" sz="2000" i="1" dirty="0" smtClean="0">
                <a:solidFill>
                  <a:schemeClr val="accent5">
                    <a:lumMod val="50000"/>
                  </a:schemeClr>
                </a:solidFill>
                <a:latin typeface="Times New Roman" pitchFamily="18" charset="0"/>
                <a:cs typeface="Times New Roman" pitchFamily="18" charset="0"/>
              </a:rPr>
              <a:t>to</a:t>
            </a:r>
            <a:endParaRPr lang="ru-RU" sz="2000" i="1" dirty="0">
              <a:solidFill>
                <a:schemeClr val="accent5">
                  <a:lumMod val="50000"/>
                </a:schemeClr>
              </a:solidFill>
              <a:latin typeface="Times New Roman" pitchFamily="18" charset="0"/>
              <a:cs typeface="Times New Roman" pitchFamily="18" charset="0"/>
            </a:endParaRPr>
          </a:p>
          <a:p>
            <a:endParaRPr lang="ru-RU" sz="2000" i="1" dirty="0">
              <a:latin typeface="Times New Roman" pitchFamily="18" charset="0"/>
              <a:cs typeface="Times New Roman" pitchFamily="18" charset="0"/>
            </a:endParaRPr>
          </a:p>
        </p:txBody>
      </p:sp>
      <p:sp>
        <p:nvSpPr>
          <p:cNvPr id="7" name="TextBox 6"/>
          <p:cNvSpPr txBox="1"/>
          <p:nvPr/>
        </p:nvSpPr>
        <p:spPr>
          <a:xfrm>
            <a:off x="857224" y="1214422"/>
            <a:ext cx="2571768" cy="2554545"/>
          </a:xfrm>
          <a:prstGeom prst="rect">
            <a:avLst/>
          </a:prstGeom>
          <a:noFill/>
        </p:spPr>
        <p:txBody>
          <a:bodyPr wrap="square" rtlCol="0">
            <a:spAutoFit/>
          </a:bodyPr>
          <a:lstStyle/>
          <a:p>
            <a:r>
              <a:rPr lang="ru-RU" sz="2000" i="1" dirty="0" smtClean="0">
                <a:solidFill>
                  <a:schemeClr val="accent4">
                    <a:lumMod val="75000"/>
                  </a:schemeClr>
                </a:solidFill>
                <a:latin typeface="Times New Roman" pitchFamily="18" charset="0"/>
                <a:cs typeface="Times New Roman" pitchFamily="18" charset="0"/>
              </a:rPr>
              <a:t>Она проводит ежегодные конференции, на которых обсуждается широкий спектр проблем британской истории.</a:t>
            </a:r>
            <a:endParaRPr lang="ru-RU" sz="2000" i="1" dirty="0">
              <a:solidFill>
                <a:schemeClr val="accent4">
                  <a:lumMod val="75000"/>
                </a:schemeClr>
              </a:solidFill>
              <a:latin typeface="Times New Roman" pitchFamily="18" charset="0"/>
              <a:cs typeface="Times New Roman" pitchFamily="18" charset="0"/>
            </a:endParaRPr>
          </a:p>
        </p:txBody>
      </p:sp>
      <p:sp>
        <p:nvSpPr>
          <p:cNvPr id="8" name="TextBox 7"/>
          <p:cNvSpPr txBox="1"/>
          <p:nvPr/>
        </p:nvSpPr>
        <p:spPr>
          <a:xfrm>
            <a:off x="928662" y="5199304"/>
            <a:ext cx="7929618" cy="707886"/>
          </a:xfrm>
          <a:prstGeom prst="rect">
            <a:avLst/>
          </a:prstGeom>
          <a:noFill/>
        </p:spPr>
        <p:txBody>
          <a:bodyPr wrap="square" rtlCol="0">
            <a:spAutoFit/>
          </a:bodyPr>
          <a:lstStyle/>
          <a:p>
            <a:r>
              <a:rPr lang="en-US" sz="2000" i="1" dirty="0" smtClean="0">
                <a:solidFill>
                  <a:schemeClr val="accent5">
                    <a:lumMod val="50000"/>
                  </a:schemeClr>
                </a:solidFill>
                <a:latin typeface="Times New Roman" pitchFamily="18" charset="0"/>
                <a:cs typeface="Times New Roman" pitchFamily="18" charset="0"/>
              </a:rPr>
              <a:t>unite Russian specialists of the history of Britain. It holds annual conferences, which discuss a wide range of problems in British history.</a:t>
            </a:r>
            <a:endParaRPr lang="ru-RU" sz="2000" dirty="0">
              <a:solidFill>
                <a:schemeClr val="accent5">
                  <a:lumMod val="50000"/>
                </a:schemeClr>
              </a:solidFill>
            </a:endParaRPr>
          </a:p>
        </p:txBody>
      </p:sp>
    </p:spTree>
  </p:cSld>
  <p:clrMapOvr>
    <a:masterClrMapping/>
  </p:clrMapOvr>
  <p:transition>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86511" y="857232"/>
            <a:ext cx="2357455" cy="5940088"/>
          </a:xfrm>
          <a:prstGeom prst="rect">
            <a:avLst/>
          </a:prstGeom>
          <a:noFill/>
        </p:spPr>
        <p:txBody>
          <a:bodyPr wrap="square" rtlCol="0">
            <a:spAutoFit/>
          </a:bodyPr>
          <a:lstStyle/>
          <a:p>
            <a:pPr lvl="0"/>
            <a:r>
              <a:rPr lang="ru-RU" sz="2000" i="1" dirty="0">
                <a:solidFill>
                  <a:schemeClr val="accent4">
                    <a:lumMod val="50000"/>
                  </a:schemeClr>
                </a:solidFill>
                <a:latin typeface="Times New Roman" pitchFamily="18" charset="0"/>
                <a:cs typeface="Times New Roman" pitchFamily="18" charset="0"/>
              </a:rPr>
              <a:t>В 1991 году в Екатеринбурге открывается Британский совет, который организовывал семинары и практические занятия в Великобритании.</a:t>
            </a:r>
          </a:p>
          <a:p>
            <a:r>
              <a:rPr lang="ru-RU" sz="2000" i="1" dirty="0">
                <a:solidFill>
                  <a:schemeClr val="accent5">
                    <a:lumMod val="50000"/>
                  </a:schemeClr>
                </a:solidFill>
                <a:latin typeface="Times New Roman" pitchFamily="18" charset="0"/>
                <a:cs typeface="Times New Roman" pitchFamily="18" charset="0"/>
              </a:rPr>
              <a:t> </a:t>
            </a:r>
          </a:p>
          <a:p>
            <a:r>
              <a:rPr lang="en-US" sz="2000" i="1" dirty="0">
                <a:solidFill>
                  <a:schemeClr val="accent5">
                    <a:lumMod val="50000"/>
                  </a:schemeClr>
                </a:solidFill>
                <a:latin typeface="Times New Roman" pitchFamily="18" charset="0"/>
                <a:cs typeface="Times New Roman" pitchFamily="18" charset="0"/>
              </a:rPr>
              <a:t>The British Council was opened in Yekaterinburg. It had been organizing seminars and workshops in the UK in 1991.</a:t>
            </a:r>
            <a:endParaRPr lang="ru-RU" sz="2000" i="1" dirty="0">
              <a:solidFill>
                <a:schemeClr val="accent5">
                  <a:lumMod val="50000"/>
                </a:schemeClr>
              </a:solidFill>
              <a:latin typeface="Times New Roman" pitchFamily="18" charset="0"/>
              <a:cs typeface="Times New Roman" pitchFamily="18" charset="0"/>
            </a:endParaRPr>
          </a:p>
          <a:p>
            <a:endParaRPr lang="ru-RU" sz="2000" i="1" dirty="0">
              <a:latin typeface="Times New Roman" pitchFamily="18" charset="0"/>
              <a:cs typeface="Times New Roman" pitchFamily="18" charset="0"/>
            </a:endParaRPr>
          </a:p>
        </p:txBody>
      </p:sp>
      <p:pic>
        <p:nvPicPr>
          <p:cNvPr id="5" name="Рисунок 4" descr="britanskii_sovet.jpg"/>
          <p:cNvPicPr/>
          <p:nvPr/>
        </p:nvPicPr>
        <p:blipFill>
          <a:blip r:embed="rId2" cstate="print"/>
          <a:stretch>
            <a:fillRect/>
          </a:stretch>
        </p:blipFill>
        <p:spPr>
          <a:xfrm>
            <a:off x="785786" y="785794"/>
            <a:ext cx="5286412" cy="5500726"/>
          </a:xfrm>
          <a:prstGeom prst="rect">
            <a:avLst/>
          </a:prstGeom>
        </p:spPr>
      </p:pic>
    </p:spTree>
  </p:cSld>
  <p:clrMapOvr>
    <a:masterClrMapping/>
  </p:clrMapOvr>
  <p:transition>
    <p:check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img2.ntv.ru/home/news/20140728/br_vs.jpg"/>
          <p:cNvPicPr>
            <a:picLocks noChangeAspect="1" noChangeArrowheads="1"/>
          </p:cNvPicPr>
          <p:nvPr/>
        </p:nvPicPr>
        <p:blipFill>
          <a:blip r:embed="rId2" cstate="print"/>
          <a:srcRect/>
          <a:stretch>
            <a:fillRect/>
          </a:stretch>
        </p:blipFill>
        <p:spPr bwMode="auto">
          <a:xfrm>
            <a:off x="1714480" y="3143248"/>
            <a:ext cx="5842041" cy="3286148"/>
          </a:xfrm>
          <a:prstGeom prst="rect">
            <a:avLst/>
          </a:prstGeom>
          <a:noFill/>
        </p:spPr>
      </p:pic>
      <p:sp>
        <p:nvSpPr>
          <p:cNvPr id="5" name="TextBox 4"/>
          <p:cNvSpPr txBox="1"/>
          <p:nvPr/>
        </p:nvSpPr>
        <p:spPr>
          <a:xfrm>
            <a:off x="857225" y="642918"/>
            <a:ext cx="7500990" cy="2554545"/>
          </a:xfrm>
          <a:prstGeom prst="rect">
            <a:avLst/>
          </a:prstGeom>
          <a:noFill/>
        </p:spPr>
        <p:txBody>
          <a:bodyPr wrap="square" rtlCol="0">
            <a:spAutoFit/>
          </a:bodyPr>
          <a:lstStyle/>
          <a:p>
            <a:pPr lvl="0"/>
            <a:r>
              <a:rPr lang="ru-RU" sz="2000" i="1" dirty="0">
                <a:solidFill>
                  <a:schemeClr val="accent4">
                    <a:lumMod val="50000"/>
                  </a:schemeClr>
                </a:solidFill>
                <a:latin typeface="Times New Roman" pitchFamily="18" charset="0"/>
                <a:cs typeface="Times New Roman" pitchFamily="18" charset="0"/>
              </a:rPr>
              <a:t>В декабре 1994 г. в Эдинбурге был подписан протокол, в котором было конкретизировано сотрудничество в области культуры между нашими странами. </a:t>
            </a:r>
          </a:p>
          <a:p>
            <a:r>
              <a:rPr lang="ru-RU" sz="2000" i="1" dirty="0">
                <a:latin typeface="Times New Roman" pitchFamily="18" charset="0"/>
                <a:cs typeface="Times New Roman" pitchFamily="18" charset="0"/>
              </a:rPr>
              <a:t> </a:t>
            </a:r>
            <a:endParaRPr lang="ru-RU" sz="2000" i="1" dirty="0">
              <a:solidFill>
                <a:schemeClr val="accent5">
                  <a:lumMod val="50000"/>
                </a:schemeClr>
              </a:solidFill>
              <a:latin typeface="Times New Roman" pitchFamily="18" charset="0"/>
              <a:cs typeface="Times New Roman" pitchFamily="18" charset="0"/>
            </a:endParaRPr>
          </a:p>
          <a:p>
            <a:r>
              <a:rPr lang="en-US" sz="2000" i="1" dirty="0">
                <a:solidFill>
                  <a:schemeClr val="accent5">
                    <a:lumMod val="50000"/>
                  </a:schemeClr>
                </a:solidFill>
                <a:latin typeface="Times New Roman" pitchFamily="18" charset="0"/>
                <a:cs typeface="Times New Roman" pitchFamily="18" charset="0"/>
              </a:rPr>
              <a:t>The protocol was signed in Edinburgh, in which cooperation in the field of culture between Russia and Great Britain was concretized in December 1994.</a:t>
            </a:r>
            <a:endParaRPr lang="ru-RU" sz="2000" i="1" dirty="0">
              <a:solidFill>
                <a:schemeClr val="accent5">
                  <a:lumMod val="50000"/>
                </a:schemeClr>
              </a:solidFill>
              <a:latin typeface="Times New Roman" pitchFamily="18" charset="0"/>
              <a:cs typeface="Times New Roman" pitchFamily="18" charset="0"/>
            </a:endParaRPr>
          </a:p>
          <a:p>
            <a:endParaRPr lang="ru-RU" sz="2000" i="1" dirty="0">
              <a:latin typeface="Times New Roman" pitchFamily="18" charset="0"/>
              <a:cs typeface="Times New Roman" pitchFamily="18" charset="0"/>
            </a:endParaRPr>
          </a:p>
        </p:txBody>
      </p:sp>
    </p:spTree>
  </p:cSld>
  <p:clrMapOvr>
    <a:masterClrMapping/>
  </p:clrMapOvr>
  <p:transition>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00034" y="4286256"/>
            <a:ext cx="835824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000" b="0" i="1"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В 2000 году тур </a:t>
            </a:r>
            <a:r>
              <a:rPr kumimoji="0" lang="ru-RU" sz="2000" b="0" i="1"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Мариинского</a:t>
            </a:r>
            <a:r>
              <a:rPr kumimoji="0" lang="ru-RU" sz="2000" b="0" i="1"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театра в Великобритании были главным культурным событием. Театр представлял десять опер и балетов. На балете присутствовали Королева Елизавета II и Принцесса Маргарет.</a:t>
            </a:r>
          </a:p>
          <a:p>
            <a:pPr marL="0" marR="0" lvl="0" indent="0" algn="l" defTabSz="914400" rtl="0" eaLnBrk="1" fontAlgn="base" latinLnBrk="0" hangingPunct="1">
              <a:lnSpc>
                <a:spcPct val="100000"/>
              </a:lnSpc>
              <a:spcBef>
                <a:spcPct val="0"/>
              </a:spcBef>
              <a:spcAft>
                <a:spcPct val="0"/>
              </a:spcAft>
              <a:buClrTx/>
              <a:buSzTx/>
              <a:tabLst/>
            </a:pPr>
            <a:r>
              <a:rPr kumimoji="0" lang="ru-RU"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ru-RU" sz="20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The </a:t>
            </a:r>
            <a:r>
              <a:rPr kumimoji="0" lang="en-US" sz="2000" b="0" i="1" u="none" strike="noStrike" cap="none" normalizeH="0" baseline="0" dirty="0" err="1" smtClean="0">
                <a:ln>
                  <a:noFill/>
                </a:ln>
                <a:solidFill>
                  <a:schemeClr val="accent5">
                    <a:lumMod val="50000"/>
                  </a:schemeClr>
                </a:solidFill>
                <a:effectLst/>
                <a:latin typeface="Times New Roman" pitchFamily="18" charset="0"/>
                <a:ea typeface="Calibri" pitchFamily="34" charset="0"/>
                <a:cs typeface="Times New Roman" pitchFamily="18" charset="0"/>
              </a:rPr>
              <a:t>Mariinsky</a:t>
            </a:r>
            <a:r>
              <a:rPr kumimoji="0" lang="en-US"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 Theater tour in the UK was the main cultural event. The theater represented ten operas and ballets. The Queen Elizabeth II and Princess Margaret were presented at the ballet in 2000.</a:t>
            </a:r>
            <a:endParaRPr kumimoji="0" lang="en-US" sz="20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pic>
        <p:nvPicPr>
          <p:cNvPr id="5" name="Рисунок 4" descr="abf62df900ad94e98d1e98aa7cb4983d.jpg"/>
          <p:cNvPicPr/>
          <p:nvPr/>
        </p:nvPicPr>
        <p:blipFill>
          <a:blip r:embed="rId2" cstate="print"/>
          <a:stretch>
            <a:fillRect/>
          </a:stretch>
        </p:blipFill>
        <p:spPr>
          <a:xfrm>
            <a:off x="714348" y="428604"/>
            <a:ext cx="7715304" cy="3714776"/>
          </a:xfrm>
          <a:prstGeom prst="rect">
            <a:avLst/>
          </a:prstGeom>
        </p:spPr>
      </p:pic>
    </p:spTree>
  </p:cSld>
  <p:clrMapOvr>
    <a:masterClrMapping/>
  </p:clrMapOvr>
  <p:transition>
    <p:check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428596" y="285728"/>
            <a:ext cx="842965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ru-RU" sz="2000" b="0" i="1"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26 сентября 2000 года в Самаре проходила выставка “Великобритания в России-2000”. </a:t>
            </a:r>
            <a:endParaRPr kumimoji="0" lang="ru-RU" sz="2000" b="0" i="1" u="none" strike="noStrike" cap="none" normalizeH="0" baseline="0" dirty="0" smtClean="0">
              <a:ln>
                <a:noFill/>
              </a:ln>
              <a:solidFill>
                <a:schemeClr val="accent4">
                  <a:lumMod val="50000"/>
                </a:schemeClr>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The exhibition "Great Britain in Russia 2000" took place in Samara on September 26, 2000. </a:t>
            </a:r>
            <a:endParaRPr kumimoji="0" lang="en-US" sz="2000" b="0" i="1" u="none" strike="noStrike" cap="none" normalizeH="0" baseline="0" dirty="0" smtClean="0">
              <a:ln>
                <a:noFill/>
              </a:ln>
              <a:solidFill>
                <a:schemeClr val="accent5">
                  <a:lumMod val="50000"/>
                </a:schemeClr>
              </a:solidFill>
              <a:effectLst/>
              <a:latin typeface="Times New Roman" pitchFamily="18" charset="0"/>
              <a:cs typeface="Times New Roman" pitchFamily="18" charset="0"/>
            </a:endParaRPr>
          </a:p>
        </p:txBody>
      </p:sp>
      <p:sp>
        <p:nvSpPr>
          <p:cNvPr id="4" name="TextBox 3"/>
          <p:cNvSpPr txBox="1"/>
          <p:nvPr/>
        </p:nvSpPr>
        <p:spPr>
          <a:xfrm>
            <a:off x="500034" y="5072074"/>
            <a:ext cx="8143932" cy="1323439"/>
          </a:xfrm>
          <a:prstGeom prst="rect">
            <a:avLst/>
          </a:prstGeom>
          <a:noFill/>
        </p:spPr>
        <p:txBody>
          <a:bodyPr wrap="square" rtlCol="0">
            <a:spAutoFit/>
          </a:bodyPr>
          <a:lstStyle/>
          <a:p>
            <a:r>
              <a:rPr kumimoji="0" lang="ru-RU" sz="2000" b="0" i="1"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25 ноября 2000 года открылась выставка Эрмитажа в лондонском </a:t>
            </a:r>
            <a:r>
              <a:rPr kumimoji="0" lang="ru-RU" sz="2000" b="0" i="1" u="none" strike="noStrike" cap="none" normalizeH="0" baseline="0" dirty="0" err="1" smtClean="0">
                <a:ln>
                  <a:noFill/>
                </a:ln>
                <a:solidFill>
                  <a:schemeClr val="accent4">
                    <a:lumMod val="50000"/>
                  </a:schemeClr>
                </a:solidFill>
                <a:effectLst/>
                <a:latin typeface="Times New Roman" pitchFamily="18" charset="0"/>
                <a:ea typeface="Calibri" pitchFamily="34" charset="0"/>
                <a:cs typeface="Times New Roman" pitchFamily="18" charset="0"/>
              </a:rPr>
              <a:t>Сомерсет-Хаусе</a:t>
            </a:r>
            <a:r>
              <a:rPr kumimoji="0" lang="ru-RU" sz="2000" b="0" i="1" u="none" strike="noStrike" cap="none" normalizeH="0" baseline="0" dirty="0" smtClean="0">
                <a:ln>
                  <a:noFill/>
                </a:ln>
                <a:solidFill>
                  <a:schemeClr val="accent4">
                    <a:lumMod val="50000"/>
                  </a:schemeClr>
                </a:solidFill>
                <a:effectLst/>
                <a:latin typeface="Times New Roman" pitchFamily="18" charset="0"/>
                <a:ea typeface="Calibri" pitchFamily="34" charset="0"/>
                <a:cs typeface="Times New Roman" pitchFamily="18" charset="0"/>
              </a:rPr>
              <a:t>. </a:t>
            </a:r>
          </a:p>
          <a:p>
            <a:r>
              <a:rPr kumimoji="0" lang="en-US" sz="2000" b="0" i="1" u="none" strike="noStrike" cap="none" normalizeH="0" baseline="0" dirty="0" smtClean="0">
                <a:ln>
                  <a:noFill/>
                </a:ln>
                <a:solidFill>
                  <a:schemeClr val="accent5">
                    <a:lumMod val="50000"/>
                  </a:schemeClr>
                </a:solidFill>
                <a:effectLst/>
                <a:latin typeface="Times New Roman" pitchFamily="18" charset="0"/>
                <a:ea typeface="Calibri" pitchFamily="34" charset="0"/>
                <a:cs typeface="Times New Roman" pitchFamily="18" charset="0"/>
              </a:rPr>
              <a:t>On November 25, 2000, the Hermitage exhibition was opened in London's Somerset House.</a:t>
            </a:r>
            <a:endParaRPr lang="ru-RU" sz="2000" dirty="0">
              <a:solidFill>
                <a:schemeClr val="accent5">
                  <a:lumMod val="50000"/>
                </a:schemeClr>
              </a:solidFill>
            </a:endParaRPr>
          </a:p>
        </p:txBody>
      </p:sp>
      <p:pic>
        <p:nvPicPr>
          <p:cNvPr id="18437" name="Picture 5" descr="http://mayaksbor.ru/upload/iblock/0f0/0f0bc8cbbb9109b72c8b6ca1f35199b9.jpg"/>
          <p:cNvPicPr>
            <a:picLocks noChangeAspect="1" noChangeArrowheads="1"/>
          </p:cNvPicPr>
          <p:nvPr/>
        </p:nvPicPr>
        <p:blipFill>
          <a:blip r:embed="rId2" cstate="print"/>
          <a:srcRect/>
          <a:stretch>
            <a:fillRect/>
          </a:stretch>
        </p:blipFill>
        <p:spPr bwMode="auto">
          <a:xfrm>
            <a:off x="428596" y="2071679"/>
            <a:ext cx="4183208" cy="2786082"/>
          </a:xfrm>
          <a:prstGeom prst="rect">
            <a:avLst/>
          </a:prstGeom>
          <a:noFill/>
        </p:spPr>
      </p:pic>
      <p:pic>
        <p:nvPicPr>
          <p:cNvPr id="18439" name="Picture 7" descr="http://www.artuner.com/assets/image001.png"/>
          <p:cNvPicPr>
            <a:picLocks noChangeAspect="1" noChangeArrowheads="1"/>
          </p:cNvPicPr>
          <p:nvPr/>
        </p:nvPicPr>
        <p:blipFill>
          <a:blip r:embed="rId3" cstate="print"/>
          <a:srcRect/>
          <a:stretch>
            <a:fillRect/>
          </a:stretch>
        </p:blipFill>
        <p:spPr bwMode="auto">
          <a:xfrm>
            <a:off x="4714877" y="2071678"/>
            <a:ext cx="4045176" cy="2786082"/>
          </a:xfrm>
          <a:prstGeom prst="rect">
            <a:avLst/>
          </a:prstGeom>
          <a:noFill/>
        </p:spPr>
      </p:pic>
    </p:spTree>
  </p:cSld>
  <p:clrMapOvr>
    <a:masterClrMapping/>
  </p:clrMapOvr>
  <p:transition>
    <p:check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imgs.sapo.pt/haksolok/content/img/afraid3.jpg"/>
          <p:cNvPicPr>
            <a:picLocks noChangeAspect="1" noChangeArrowheads="1"/>
          </p:cNvPicPr>
          <p:nvPr/>
        </p:nvPicPr>
        <p:blipFill>
          <a:blip r:embed="rId2" cstate="print"/>
          <a:srcRect/>
          <a:stretch>
            <a:fillRect/>
          </a:stretch>
        </p:blipFill>
        <p:spPr bwMode="auto">
          <a:xfrm>
            <a:off x="1071538" y="1857364"/>
            <a:ext cx="6832572" cy="3843322"/>
          </a:xfrm>
          <a:prstGeom prst="rect">
            <a:avLst/>
          </a:prstGeom>
          <a:noFill/>
        </p:spPr>
      </p:pic>
      <p:sp>
        <p:nvSpPr>
          <p:cNvPr id="3" name="Прямоугольник 2"/>
          <p:cNvSpPr/>
          <p:nvPr/>
        </p:nvSpPr>
        <p:spPr>
          <a:xfrm>
            <a:off x="571472" y="500042"/>
            <a:ext cx="3929090" cy="1015663"/>
          </a:xfrm>
          <a:prstGeom prst="rect">
            <a:avLst/>
          </a:prstGeom>
        </p:spPr>
        <p:txBody>
          <a:bodyPr wrap="square">
            <a:spAutoFit/>
          </a:bodyPr>
          <a:lstStyle/>
          <a:p>
            <a:r>
              <a:rPr lang="ru-RU" sz="2000" i="1" dirty="0">
                <a:solidFill>
                  <a:schemeClr val="accent4">
                    <a:lumMod val="50000"/>
                  </a:schemeClr>
                </a:solidFill>
              </a:rPr>
              <a:t>В июне 2001 года Британский музыкант </a:t>
            </a:r>
            <a:r>
              <a:rPr lang="ru-RU" sz="2000" i="1" dirty="0" err="1">
                <a:solidFill>
                  <a:schemeClr val="accent4">
                    <a:lumMod val="50000"/>
                  </a:schemeClr>
                </a:solidFill>
              </a:rPr>
              <a:t>Стинг</a:t>
            </a:r>
            <a:r>
              <a:rPr lang="ru-RU" sz="2000" i="1" dirty="0">
                <a:solidFill>
                  <a:schemeClr val="accent4">
                    <a:lumMod val="50000"/>
                  </a:schemeClr>
                </a:solidFill>
              </a:rPr>
              <a:t> дал концерт в Кремлевском Дворце. </a:t>
            </a:r>
          </a:p>
        </p:txBody>
      </p:sp>
      <p:sp>
        <p:nvSpPr>
          <p:cNvPr id="4" name="Прямоугольник 3"/>
          <p:cNvSpPr/>
          <p:nvPr/>
        </p:nvSpPr>
        <p:spPr>
          <a:xfrm>
            <a:off x="4572000" y="571480"/>
            <a:ext cx="4000528" cy="707886"/>
          </a:xfrm>
          <a:prstGeom prst="rect">
            <a:avLst/>
          </a:prstGeom>
        </p:spPr>
        <p:txBody>
          <a:bodyPr wrap="square">
            <a:spAutoFit/>
          </a:bodyPr>
          <a:lstStyle/>
          <a:p>
            <a:r>
              <a:rPr lang="en-US" sz="2000" i="1" dirty="0">
                <a:solidFill>
                  <a:schemeClr val="accent5">
                    <a:lumMod val="50000"/>
                  </a:schemeClr>
                </a:solidFill>
              </a:rPr>
              <a:t>British musician Sting gave a concert in the Kremlin Palace on June 2001.</a:t>
            </a:r>
            <a:endParaRPr lang="ru-RU" sz="2000" i="1" dirty="0">
              <a:solidFill>
                <a:schemeClr val="accent5">
                  <a:lumMod val="50000"/>
                </a:schemeClr>
              </a:solidFill>
            </a:endParaRPr>
          </a:p>
        </p:txBody>
      </p:sp>
    </p:spTree>
  </p:cSld>
  <p:clrMapOvr>
    <a:masterClrMapping/>
  </p:clrMapOvr>
  <p:transition>
    <p:check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85786" y="4857760"/>
            <a:ext cx="7858180" cy="1938992"/>
          </a:xfrm>
          <a:prstGeom prst="rect">
            <a:avLst/>
          </a:prstGeom>
        </p:spPr>
        <p:txBody>
          <a:bodyPr wrap="square">
            <a:spAutoFit/>
          </a:bodyPr>
          <a:lstStyle/>
          <a:p>
            <a:r>
              <a:rPr lang="ru-RU" sz="2000" i="1" dirty="0">
                <a:solidFill>
                  <a:schemeClr val="accent4">
                    <a:lumMod val="50000"/>
                  </a:schemeClr>
                </a:solidFill>
              </a:rPr>
              <a:t>17 ноября 2001 года в Новосибирске и 29 ноября в Санкт-Петербурге была представлена опера </a:t>
            </a:r>
            <a:r>
              <a:rPr lang="ru-RU" sz="2000" i="1" dirty="0" err="1">
                <a:solidFill>
                  <a:schemeClr val="accent4">
                    <a:lumMod val="50000"/>
                  </a:schemeClr>
                </a:solidFill>
              </a:rPr>
              <a:t>Бенджамина</a:t>
            </a:r>
            <a:r>
              <a:rPr lang="ru-RU" sz="2000" i="1" dirty="0">
                <a:solidFill>
                  <a:schemeClr val="accent4">
                    <a:lumMod val="50000"/>
                  </a:schemeClr>
                </a:solidFill>
              </a:rPr>
              <a:t> Бриттена " Поворот Винта</a:t>
            </a:r>
            <a:r>
              <a:rPr lang="ru-RU" sz="2000" i="1" dirty="0" smtClean="0">
                <a:solidFill>
                  <a:schemeClr val="accent4">
                    <a:lumMod val="50000"/>
                  </a:schemeClr>
                </a:solidFill>
              </a:rPr>
              <a:t>".</a:t>
            </a:r>
            <a:r>
              <a:rPr lang="en-US" sz="2000" i="1" dirty="0">
                <a:solidFill>
                  <a:schemeClr val="accent4">
                    <a:lumMod val="50000"/>
                  </a:schemeClr>
                </a:solidFill>
              </a:rPr>
              <a:t> </a:t>
            </a:r>
            <a:endParaRPr lang="ru-RU" sz="2000" i="1" dirty="0" smtClean="0">
              <a:solidFill>
                <a:schemeClr val="accent4">
                  <a:lumMod val="50000"/>
                </a:schemeClr>
              </a:solidFill>
            </a:endParaRPr>
          </a:p>
          <a:p>
            <a:r>
              <a:rPr lang="en-US" sz="2000" i="1" dirty="0" smtClean="0">
                <a:solidFill>
                  <a:schemeClr val="accent5">
                    <a:lumMod val="50000"/>
                  </a:schemeClr>
                </a:solidFill>
              </a:rPr>
              <a:t>Benjamin </a:t>
            </a:r>
            <a:r>
              <a:rPr lang="en-US" sz="2000" i="1" dirty="0">
                <a:solidFill>
                  <a:schemeClr val="accent5">
                    <a:lumMod val="50000"/>
                  </a:schemeClr>
                </a:solidFill>
              </a:rPr>
              <a:t>Britten's opera "Turn of the Screw" was </a:t>
            </a:r>
            <a:r>
              <a:rPr lang="en-US" sz="2000" i="1" dirty="0" smtClean="0">
                <a:solidFill>
                  <a:schemeClr val="accent5">
                    <a:lumMod val="50000"/>
                  </a:schemeClr>
                </a:solidFill>
              </a:rPr>
              <a:t>presented in </a:t>
            </a:r>
            <a:r>
              <a:rPr lang="en-US" sz="2000" i="1" dirty="0">
                <a:solidFill>
                  <a:schemeClr val="accent5">
                    <a:lumMod val="50000"/>
                  </a:schemeClr>
                </a:solidFill>
              </a:rPr>
              <a:t>Novosibirsk on November 17, 2001 </a:t>
            </a:r>
            <a:r>
              <a:rPr lang="en-US" sz="2000" i="1" dirty="0" err="1">
                <a:solidFill>
                  <a:schemeClr val="accent5">
                    <a:lumMod val="50000"/>
                  </a:schemeClr>
                </a:solidFill>
              </a:rPr>
              <a:t>andin</a:t>
            </a:r>
            <a:r>
              <a:rPr lang="en-US" sz="2000" i="1" dirty="0">
                <a:solidFill>
                  <a:schemeClr val="accent5">
                    <a:lumMod val="50000"/>
                  </a:schemeClr>
                </a:solidFill>
              </a:rPr>
              <a:t> St. Petersburg on November 29.</a:t>
            </a:r>
            <a:endParaRPr lang="ru-RU" sz="2000" i="1" dirty="0">
              <a:solidFill>
                <a:schemeClr val="accent5">
                  <a:lumMod val="50000"/>
                </a:schemeClr>
              </a:solidFill>
            </a:endParaRPr>
          </a:p>
          <a:p>
            <a:endParaRPr lang="ru-RU" sz="2000" i="1" dirty="0"/>
          </a:p>
        </p:txBody>
      </p:sp>
      <p:pic>
        <p:nvPicPr>
          <p:cNvPr id="4" name="Рисунок 3" descr="418008_preview.jpg"/>
          <p:cNvPicPr/>
          <p:nvPr/>
        </p:nvPicPr>
        <p:blipFill>
          <a:blip r:embed="rId2" cstate="print"/>
          <a:stretch>
            <a:fillRect/>
          </a:stretch>
        </p:blipFill>
        <p:spPr>
          <a:xfrm>
            <a:off x="785786" y="345294"/>
            <a:ext cx="7858180" cy="4214842"/>
          </a:xfrm>
          <a:prstGeom prst="rect">
            <a:avLst/>
          </a:prstGeom>
        </p:spPr>
      </p:pic>
    </p:spTree>
  </p:cSld>
  <p:clrMapOvr>
    <a:masterClrMapping/>
  </p:clrMapOvr>
  <p:transition>
    <p:checke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TotalTime>
  <Words>1142</Words>
  <Application>Microsoft Office PowerPoint</Application>
  <PresentationFormat>Экран (4:3)</PresentationFormat>
  <Paragraphs>81</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Межкультурные отношения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Межкультурные отношения </dc:title>
  <dc:creator>Сергей</dc:creator>
  <cp:lastModifiedBy>Angela</cp:lastModifiedBy>
  <cp:revision>38</cp:revision>
  <dcterms:created xsi:type="dcterms:W3CDTF">2018-01-21T08:13:30Z</dcterms:created>
  <dcterms:modified xsi:type="dcterms:W3CDTF">2018-02-27T15:26:59Z</dcterms:modified>
</cp:coreProperties>
</file>