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sldIdLst>
    <p:sldId id="256" r:id="rId2"/>
    <p:sldId id="257" r:id="rId3"/>
    <p:sldId id="260" r:id="rId4"/>
    <p:sldId id="262" r:id="rId5"/>
    <p:sldId id="259" r:id="rId6"/>
    <p:sldId id="263" r:id="rId7"/>
    <p:sldId id="261"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98" autoAdjust="0"/>
  </p:normalViewPr>
  <p:slideViewPr>
    <p:cSldViewPr>
      <p:cViewPr varScale="1">
        <p:scale>
          <a:sx n="79" d="100"/>
          <a:sy n="79" d="100"/>
        </p:scale>
        <p:origin x="-57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D334C5-265C-44FC-AFDD-87890F1CE4AF}" type="doc">
      <dgm:prSet loTypeId="urn:microsoft.com/office/officeart/2005/8/layout/pList2#1" loCatId="list" qsTypeId="urn:microsoft.com/office/officeart/2005/8/quickstyle/simple1" qsCatId="simple" csTypeId="urn:microsoft.com/office/officeart/2005/8/colors/accent1_2" csCatId="accent1" phldr="1"/>
      <dgm:spPr/>
      <dgm:t>
        <a:bodyPr/>
        <a:lstStyle/>
        <a:p>
          <a:endParaRPr lang="ru-RU"/>
        </a:p>
      </dgm:t>
    </dgm:pt>
    <dgm:pt modelId="{84E4AEE9-2F43-47B5-95B1-5A9A7000F5FE}">
      <dgm:prSet phldrT="[Текст]"/>
      <dgm:spPr/>
      <dgm:t>
        <a:bodyPr/>
        <a:lstStyle/>
        <a:p>
          <a:r>
            <a:rPr lang="ru-RU" dirty="0" smtClean="0"/>
            <a:t>Сибирская язва была известна ещё в древние времена под названием «персидский огонь»</a:t>
          </a:r>
          <a:endParaRPr lang="ru-RU" dirty="0"/>
        </a:p>
      </dgm:t>
    </dgm:pt>
    <dgm:pt modelId="{25936844-9122-4DAB-9547-3C4BADE7CF8F}" type="parTrans" cxnId="{49CB6E75-9C0E-4564-B89F-EC1C3176D792}">
      <dgm:prSet/>
      <dgm:spPr/>
      <dgm:t>
        <a:bodyPr/>
        <a:lstStyle/>
        <a:p>
          <a:endParaRPr lang="ru-RU"/>
        </a:p>
      </dgm:t>
    </dgm:pt>
    <dgm:pt modelId="{3EF97C65-70DF-4709-BD06-D06F3C96EF4F}" type="sibTrans" cxnId="{49CB6E75-9C0E-4564-B89F-EC1C3176D792}">
      <dgm:prSet/>
      <dgm:spPr/>
      <dgm:t>
        <a:bodyPr/>
        <a:lstStyle/>
        <a:p>
          <a:endParaRPr lang="ru-RU"/>
        </a:p>
      </dgm:t>
    </dgm:pt>
    <dgm:pt modelId="{158A2312-CB82-489D-8481-E2F15735DF5D}">
      <dgm:prSet phldrT="[Текст]"/>
      <dgm:spPr/>
      <dgm:t>
        <a:bodyPr/>
        <a:lstStyle/>
        <a:p>
          <a:r>
            <a:rPr lang="ru-RU" dirty="0" smtClean="0"/>
            <a:t>Заболевание упоминалось в летописях восточных и античных учёных.</a:t>
          </a:r>
        </a:p>
        <a:p>
          <a:endParaRPr lang="ru-RU" dirty="0"/>
        </a:p>
      </dgm:t>
    </dgm:pt>
    <dgm:pt modelId="{884C7A87-7728-4902-A351-32438CB37828}" type="parTrans" cxnId="{2137AFEA-0656-4D11-A993-F5CEEDE87D29}">
      <dgm:prSet/>
      <dgm:spPr/>
      <dgm:t>
        <a:bodyPr/>
        <a:lstStyle/>
        <a:p>
          <a:endParaRPr lang="ru-RU"/>
        </a:p>
      </dgm:t>
    </dgm:pt>
    <dgm:pt modelId="{770013B7-78D7-4490-BB96-992755C700CC}" type="sibTrans" cxnId="{2137AFEA-0656-4D11-A993-F5CEEDE87D29}">
      <dgm:prSet/>
      <dgm:spPr/>
      <dgm:t>
        <a:bodyPr/>
        <a:lstStyle/>
        <a:p>
          <a:endParaRPr lang="ru-RU"/>
        </a:p>
      </dgm:t>
    </dgm:pt>
    <dgm:pt modelId="{6DD36385-7949-40F4-9FC4-155CD220AA7B}">
      <dgm:prSet phldrT="[Текст]"/>
      <dgm:spPr/>
      <dgm:t>
        <a:bodyPr/>
        <a:lstStyle/>
        <a:p>
          <a:r>
            <a:rPr lang="ru-RU" dirty="0" smtClean="0"/>
            <a:t>Более подробное описание сделал французский врач </a:t>
          </a:r>
          <a:r>
            <a:rPr lang="ru-RU" dirty="0" err="1" smtClean="0"/>
            <a:t>Моран</a:t>
          </a:r>
          <a:r>
            <a:rPr lang="ru-RU" dirty="0" smtClean="0"/>
            <a:t> в 1766 году.</a:t>
          </a:r>
        </a:p>
        <a:p>
          <a:endParaRPr lang="ru-RU" dirty="0"/>
        </a:p>
      </dgm:t>
    </dgm:pt>
    <dgm:pt modelId="{60B2E36C-932B-4577-A09C-2660278435D7}" type="parTrans" cxnId="{1A9E1122-8CC2-45B1-8A02-3B3A9B07BA5E}">
      <dgm:prSet/>
      <dgm:spPr/>
      <dgm:t>
        <a:bodyPr/>
        <a:lstStyle/>
        <a:p>
          <a:endParaRPr lang="ru-RU"/>
        </a:p>
      </dgm:t>
    </dgm:pt>
    <dgm:pt modelId="{BA32D4D1-FFB5-4E64-9DB6-517AC91132EC}" type="sibTrans" cxnId="{1A9E1122-8CC2-45B1-8A02-3B3A9B07BA5E}">
      <dgm:prSet/>
      <dgm:spPr/>
      <dgm:t>
        <a:bodyPr/>
        <a:lstStyle/>
        <a:p>
          <a:endParaRPr lang="ru-RU"/>
        </a:p>
      </dgm:t>
    </dgm:pt>
    <dgm:pt modelId="{0AFE4E46-586A-428A-BB49-E744FF36E407}" type="pres">
      <dgm:prSet presAssocID="{C3D334C5-265C-44FC-AFDD-87890F1CE4AF}" presName="Name0" presStyleCnt="0">
        <dgm:presLayoutVars>
          <dgm:dir/>
          <dgm:resizeHandles val="exact"/>
        </dgm:presLayoutVars>
      </dgm:prSet>
      <dgm:spPr/>
      <dgm:t>
        <a:bodyPr/>
        <a:lstStyle/>
        <a:p>
          <a:endParaRPr lang="ru-RU"/>
        </a:p>
      </dgm:t>
    </dgm:pt>
    <dgm:pt modelId="{3F11672A-AC2A-4B55-8CAA-70B5F11D0DCD}" type="pres">
      <dgm:prSet presAssocID="{C3D334C5-265C-44FC-AFDD-87890F1CE4AF}" presName="bkgdShp" presStyleLbl="alignAccFollowNode1" presStyleIdx="0" presStyleCnt="1"/>
      <dgm:spPr/>
    </dgm:pt>
    <dgm:pt modelId="{0B3F0DDA-27A5-4D81-ABCB-8ED979D72AF4}" type="pres">
      <dgm:prSet presAssocID="{C3D334C5-265C-44FC-AFDD-87890F1CE4AF}" presName="linComp" presStyleCnt="0"/>
      <dgm:spPr/>
    </dgm:pt>
    <dgm:pt modelId="{7622378E-96E8-4740-A86F-20653D2DD5C4}" type="pres">
      <dgm:prSet presAssocID="{84E4AEE9-2F43-47B5-95B1-5A9A7000F5FE}" presName="compNode" presStyleCnt="0"/>
      <dgm:spPr/>
    </dgm:pt>
    <dgm:pt modelId="{7007F18B-FD7C-49FF-9294-FEC25733B1DA}" type="pres">
      <dgm:prSet presAssocID="{84E4AEE9-2F43-47B5-95B1-5A9A7000F5FE}" presName="node" presStyleLbl="node1" presStyleIdx="0" presStyleCnt="3">
        <dgm:presLayoutVars>
          <dgm:bulletEnabled val="1"/>
        </dgm:presLayoutVars>
      </dgm:prSet>
      <dgm:spPr/>
      <dgm:t>
        <a:bodyPr/>
        <a:lstStyle/>
        <a:p>
          <a:endParaRPr lang="ru-RU"/>
        </a:p>
      </dgm:t>
    </dgm:pt>
    <dgm:pt modelId="{EE74D761-DBE7-4858-A5FD-0EE1C1968993}" type="pres">
      <dgm:prSet presAssocID="{84E4AEE9-2F43-47B5-95B1-5A9A7000F5FE}" presName="invisiNode" presStyleLbl="node1" presStyleIdx="0" presStyleCnt="3"/>
      <dgm:spPr/>
    </dgm:pt>
    <dgm:pt modelId="{70BE1C65-02ED-48F5-86D8-08BD54FD882F}" type="pres">
      <dgm:prSet presAssocID="{84E4AEE9-2F43-47B5-95B1-5A9A7000F5FE}" presName="imagNode" presStyleLbl="fgImgPlace1" presStyleIdx="0" presStyleCnt="3"/>
      <dgm:spPr>
        <a:blipFill rotWithShape="0">
          <a:blip xmlns:r="http://schemas.openxmlformats.org/officeDocument/2006/relationships" r:embed="rId1"/>
          <a:stretch>
            <a:fillRect/>
          </a:stretch>
        </a:blipFill>
      </dgm:spPr>
    </dgm:pt>
    <dgm:pt modelId="{EB51967A-F34A-4AA8-944C-BB73E0D889A8}" type="pres">
      <dgm:prSet presAssocID="{3EF97C65-70DF-4709-BD06-D06F3C96EF4F}" presName="sibTrans" presStyleLbl="sibTrans2D1" presStyleIdx="0" presStyleCnt="0"/>
      <dgm:spPr/>
      <dgm:t>
        <a:bodyPr/>
        <a:lstStyle/>
        <a:p>
          <a:endParaRPr lang="ru-RU"/>
        </a:p>
      </dgm:t>
    </dgm:pt>
    <dgm:pt modelId="{8EF84435-8B10-49BC-ABA3-D544D8F00755}" type="pres">
      <dgm:prSet presAssocID="{158A2312-CB82-489D-8481-E2F15735DF5D}" presName="compNode" presStyleCnt="0"/>
      <dgm:spPr/>
    </dgm:pt>
    <dgm:pt modelId="{B8EFF08D-7432-4659-B3D8-9CCAD28D63CB}" type="pres">
      <dgm:prSet presAssocID="{158A2312-CB82-489D-8481-E2F15735DF5D}" presName="node" presStyleLbl="node1" presStyleIdx="1" presStyleCnt="3">
        <dgm:presLayoutVars>
          <dgm:bulletEnabled val="1"/>
        </dgm:presLayoutVars>
      </dgm:prSet>
      <dgm:spPr/>
      <dgm:t>
        <a:bodyPr/>
        <a:lstStyle/>
        <a:p>
          <a:endParaRPr lang="ru-RU"/>
        </a:p>
      </dgm:t>
    </dgm:pt>
    <dgm:pt modelId="{F0738A80-74F9-4718-BB06-A2545B9C4511}" type="pres">
      <dgm:prSet presAssocID="{158A2312-CB82-489D-8481-E2F15735DF5D}" presName="invisiNode" presStyleLbl="node1" presStyleIdx="1" presStyleCnt="3"/>
      <dgm:spPr/>
    </dgm:pt>
    <dgm:pt modelId="{83556509-34B0-4D40-A3C7-FB49365AC32D}" type="pres">
      <dgm:prSet presAssocID="{158A2312-CB82-489D-8481-E2F15735DF5D}" presName="imagNode" presStyleLbl="fgImgPlace1" presStyleIdx="1" presStyleCnt="3"/>
      <dgm:spPr>
        <a:blipFill rotWithShape="0">
          <a:blip xmlns:r="http://schemas.openxmlformats.org/officeDocument/2006/relationships" r:embed="rId2"/>
          <a:stretch>
            <a:fillRect/>
          </a:stretch>
        </a:blipFill>
      </dgm:spPr>
    </dgm:pt>
    <dgm:pt modelId="{C3292E46-18D7-40FF-9156-64DE7CE6B42E}" type="pres">
      <dgm:prSet presAssocID="{770013B7-78D7-4490-BB96-992755C700CC}" presName="sibTrans" presStyleLbl="sibTrans2D1" presStyleIdx="0" presStyleCnt="0"/>
      <dgm:spPr/>
      <dgm:t>
        <a:bodyPr/>
        <a:lstStyle/>
        <a:p>
          <a:endParaRPr lang="ru-RU"/>
        </a:p>
      </dgm:t>
    </dgm:pt>
    <dgm:pt modelId="{CB051414-53E3-4CA4-A89F-1E99D315F17A}" type="pres">
      <dgm:prSet presAssocID="{6DD36385-7949-40F4-9FC4-155CD220AA7B}" presName="compNode" presStyleCnt="0"/>
      <dgm:spPr/>
    </dgm:pt>
    <dgm:pt modelId="{9B8377E9-980C-4A2E-AE1C-D09B8019B54A}" type="pres">
      <dgm:prSet presAssocID="{6DD36385-7949-40F4-9FC4-155CD220AA7B}" presName="node" presStyleLbl="node1" presStyleIdx="2" presStyleCnt="3">
        <dgm:presLayoutVars>
          <dgm:bulletEnabled val="1"/>
        </dgm:presLayoutVars>
      </dgm:prSet>
      <dgm:spPr/>
      <dgm:t>
        <a:bodyPr/>
        <a:lstStyle/>
        <a:p>
          <a:endParaRPr lang="ru-RU"/>
        </a:p>
      </dgm:t>
    </dgm:pt>
    <dgm:pt modelId="{772B1236-1746-4A52-B506-B238287078C5}" type="pres">
      <dgm:prSet presAssocID="{6DD36385-7949-40F4-9FC4-155CD220AA7B}" presName="invisiNode" presStyleLbl="node1" presStyleIdx="2" presStyleCnt="3"/>
      <dgm:spPr/>
    </dgm:pt>
    <dgm:pt modelId="{15189BDC-CF7C-45E3-9E3B-459C72C6DEC0}" type="pres">
      <dgm:prSet presAssocID="{6DD36385-7949-40F4-9FC4-155CD220AA7B}" presName="imagNode" presStyleLbl="fgImgPlace1" presStyleIdx="2" presStyleCnt="3"/>
      <dgm:spPr>
        <a:blipFill rotWithShape="0">
          <a:blip xmlns:r="http://schemas.openxmlformats.org/officeDocument/2006/relationships" r:embed="rId3"/>
          <a:stretch>
            <a:fillRect/>
          </a:stretch>
        </a:blipFill>
      </dgm:spPr>
    </dgm:pt>
  </dgm:ptLst>
  <dgm:cxnLst>
    <dgm:cxn modelId="{68E0B45F-4856-4B90-81BA-2A510ED14380}" type="presOf" srcId="{3EF97C65-70DF-4709-BD06-D06F3C96EF4F}" destId="{EB51967A-F34A-4AA8-944C-BB73E0D889A8}" srcOrd="0" destOrd="0" presId="urn:microsoft.com/office/officeart/2005/8/layout/pList2#1"/>
    <dgm:cxn modelId="{92FF1F34-E3D9-413F-BEEE-9BC7176DDB8D}" type="presOf" srcId="{84E4AEE9-2F43-47B5-95B1-5A9A7000F5FE}" destId="{7007F18B-FD7C-49FF-9294-FEC25733B1DA}" srcOrd="0" destOrd="0" presId="urn:microsoft.com/office/officeart/2005/8/layout/pList2#1"/>
    <dgm:cxn modelId="{AC1B4629-21C1-400F-913D-64B249D9D1B4}" type="presOf" srcId="{C3D334C5-265C-44FC-AFDD-87890F1CE4AF}" destId="{0AFE4E46-586A-428A-BB49-E744FF36E407}" srcOrd="0" destOrd="0" presId="urn:microsoft.com/office/officeart/2005/8/layout/pList2#1"/>
    <dgm:cxn modelId="{467C2D4A-89B4-4F27-A4DC-03BDCDECED9F}" type="presOf" srcId="{6DD36385-7949-40F4-9FC4-155CD220AA7B}" destId="{9B8377E9-980C-4A2E-AE1C-D09B8019B54A}" srcOrd="0" destOrd="0" presId="urn:microsoft.com/office/officeart/2005/8/layout/pList2#1"/>
    <dgm:cxn modelId="{C4453A63-2D06-425F-8180-BBCD1F886E43}" type="presOf" srcId="{770013B7-78D7-4490-BB96-992755C700CC}" destId="{C3292E46-18D7-40FF-9156-64DE7CE6B42E}" srcOrd="0" destOrd="0" presId="urn:microsoft.com/office/officeart/2005/8/layout/pList2#1"/>
    <dgm:cxn modelId="{1A9E1122-8CC2-45B1-8A02-3B3A9B07BA5E}" srcId="{C3D334C5-265C-44FC-AFDD-87890F1CE4AF}" destId="{6DD36385-7949-40F4-9FC4-155CD220AA7B}" srcOrd="2" destOrd="0" parTransId="{60B2E36C-932B-4577-A09C-2660278435D7}" sibTransId="{BA32D4D1-FFB5-4E64-9DB6-517AC91132EC}"/>
    <dgm:cxn modelId="{49CB6E75-9C0E-4564-B89F-EC1C3176D792}" srcId="{C3D334C5-265C-44FC-AFDD-87890F1CE4AF}" destId="{84E4AEE9-2F43-47B5-95B1-5A9A7000F5FE}" srcOrd="0" destOrd="0" parTransId="{25936844-9122-4DAB-9547-3C4BADE7CF8F}" sibTransId="{3EF97C65-70DF-4709-BD06-D06F3C96EF4F}"/>
    <dgm:cxn modelId="{2137AFEA-0656-4D11-A993-F5CEEDE87D29}" srcId="{C3D334C5-265C-44FC-AFDD-87890F1CE4AF}" destId="{158A2312-CB82-489D-8481-E2F15735DF5D}" srcOrd="1" destOrd="0" parTransId="{884C7A87-7728-4902-A351-32438CB37828}" sibTransId="{770013B7-78D7-4490-BB96-992755C700CC}"/>
    <dgm:cxn modelId="{125AFFE2-CA19-4C6D-9AB8-1652F99CF14D}" type="presOf" srcId="{158A2312-CB82-489D-8481-E2F15735DF5D}" destId="{B8EFF08D-7432-4659-B3D8-9CCAD28D63CB}" srcOrd="0" destOrd="0" presId="urn:microsoft.com/office/officeart/2005/8/layout/pList2#1"/>
    <dgm:cxn modelId="{D012141A-A810-4559-85D7-523377CB8FCE}" type="presParOf" srcId="{0AFE4E46-586A-428A-BB49-E744FF36E407}" destId="{3F11672A-AC2A-4B55-8CAA-70B5F11D0DCD}" srcOrd="0" destOrd="0" presId="urn:microsoft.com/office/officeart/2005/8/layout/pList2#1"/>
    <dgm:cxn modelId="{CDBA8DEE-C907-49A1-8A22-D8019B52B9E0}" type="presParOf" srcId="{0AFE4E46-586A-428A-BB49-E744FF36E407}" destId="{0B3F0DDA-27A5-4D81-ABCB-8ED979D72AF4}" srcOrd="1" destOrd="0" presId="urn:microsoft.com/office/officeart/2005/8/layout/pList2#1"/>
    <dgm:cxn modelId="{98C2A336-649A-40CD-9B00-FD7D0521731F}" type="presParOf" srcId="{0B3F0DDA-27A5-4D81-ABCB-8ED979D72AF4}" destId="{7622378E-96E8-4740-A86F-20653D2DD5C4}" srcOrd="0" destOrd="0" presId="urn:microsoft.com/office/officeart/2005/8/layout/pList2#1"/>
    <dgm:cxn modelId="{E63A2FF8-06F7-4A70-90AD-0325C3F55DC3}" type="presParOf" srcId="{7622378E-96E8-4740-A86F-20653D2DD5C4}" destId="{7007F18B-FD7C-49FF-9294-FEC25733B1DA}" srcOrd="0" destOrd="0" presId="urn:microsoft.com/office/officeart/2005/8/layout/pList2#1"/>
    <dgm:cxn modelId="{542A6316-121F-4FF2-8B3D-187049E455BE}" type="presParOf" srcId="{7622378E-96E8-4740-A86F-20653D2DD5C4}" destId="{EE74D761-DBE7-4858-A5FD-0EE1C1968993}" srcOrd="1" destOrd="0" presId="urn:microsoft.com/office/officeart/2005/8/layout/pList2#1"/>
    <dgm:cxn modelId="{9CD07241-E2ED-4F01-9FB0-7B050BCB2A97}" type="presParOf" srcId="{7622378E-96E8-4740-A86F-20653D2DD5C4}" destId="{70BE1C65-02ED-48F5-86D8-08BD54FD882F}" srcOrd="2" destOrd="0" presId="urn:microsoft.com/office/officeart/2005/8/layout/pList2#1"/>
    <dgm:cxn modelId="{E65534C4-82CD-473B-9935-E971587E15D6}" type="presParOf" srcId="{0B3F0DDA-27A5-4D81-ABCB-8ED979D72AF4}" destId="{EB51967A-F34A-4AA8-944C-BB73E0D889A8}" srcOrd="1" destOrd="0" presId="urn:microsoft.com/office/officeart/2005/8/layout/pList2#1"/>
    <dgm:cxn modelId="{A11D43A8-6A9C-488E-A512-258283BD06BA}" type="presParOf" srcId="{0B3F0DDA-27A5-4D81-ABCB-8ED979D72AF4}" destId="{8EF84435-8B10-49BC-ABA3-D544D8F00755}" srcOrd="2" destOrd="0" presId="urn:microsoft.com/office/officeart/2005/8/layout/pList2#1"/>
    <dgm:cxn modelId="{86F91B54-A837-4132-91DF-0425B671B85D}" type="presParOf" srcId="{8EF84435-8B10-49BC-ABA3-D544D8F00755}" destId="{B8EFF08D-7432-4659-B3D8-9CCAD28D63CB}" srcOrd="0" destOrd="0" presId="urn:microsoft.com/office/officeart/2005/8/layout/pList2#1"/>
    <dgm:cxn modelId="{9F82407F-4413-4C0E-B601-6F6C94A3E810}" type="presParOf" srcId="{8EF84435-8B10-49BC-ABA3-D544D8F00755}" destId="{F0738A80-74F9-4718-BB06-A2545B9C4511}" srcOrd="1" destOrd="0" presId="urn:microsoft.com/office/officeart/2005/8/layout/pList2#1"/>
    <dgm:cxn modelId="{41B9B663-678C-408F-9232-3FD28E39BEAD}" type="presParOf" srcId="{8EF84435-8B10-49BC-ABA3-D544D8F00755}" destId="{83556509-34B0-4D40-A3C7-FB49365AC32D}" srcOrd="2" destOrd="0" presId="urn:microsoft.com/office/officeart/2005/8/layout/pList2#1"/>
    <dgm:cxn modelId="{8E635A8E-251A-422E-801D-7859693BBA66}" type="presParOf" srcId="{0B3F0DDA-27A5-4D81-ABCB-8ED979D72AF4}" destId="{C3292E46-18D7-40FF-9156-64DE7CE6B42E}" srcOrd="3" destOrd="0" presId="urn:microsoft.com/office/officeart/2005/8/layout/pList2#1"/>
    <dgm:cxn modelId="{C299CFDF-3AD5-48FD-AB1F-35ECDD613658}" type="presParOf" srcId="{0B3F0DDA-27A5-4D81-ABCB-8ED979D72AF4}" destId="{CB051414-53E3-4CA4-A89F-1E99D315F17A}" srcOrd="4" destOrd="0" presId="urn:microsoft.com/office/officeart/2005/8/layout/pList2#1"/>
    <dgm:cxn modelId="{2FBF65EA-167B-4AAF-BF5A-6C83118E45A1}" type="presParOf" srcId="{CB051414-53E3-4CA4-A89F-1E99D315F17A}" destId="{9B8377E9-980C-4A2E-AE1C-D09B8019B54A}" srcOrd="0" destOrd="0" presId="urn:microsoft.com/office/officeart/2005/8/layout/pList2#1"/>
    <dgm:cxn modelId="{66A4BFD3-912B-4EA8-87CA-BEF0A059BD64}" type="presParOf" srcId="{CB051414-53E3-4CA4-A89F-1E99D315F17A}" destId="{772B1236-1746-4A52-B506-B238287078C5}" srcOrd="1" destOrd="0" presId="urn:microsoft.com/office/officeart/2005/8/layout/pList2#1"/>
    <dgm:cxn modelId="{96A50EF5-6826-4D15-AD4C-A7A97AD5B6DA}" type="presParOf" srcId="{CB051414-53E3-4CA4-A89F-1E99D315F17A}" destId="{15189BDC-CF7C-45E3-9E3B-459C72C6DEC0}"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1672A-AC2A-4B55-8CAA-70B5F11D0DCD}">
      <dsp:nvSpPr>
        <dsp:cNvPr id="0" name=""/>
        <dsp:cNvSpPr/>
      </dsp:nvSpPr>
      <dsp:spPr>
        <a:xfrm>
          <a:off x="0" y="0"/>
          <a:ext cx="8229600" cy="1945957"/>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BE1C65-02ED-48F5-86D8-08BD54FD882F}">
      <dsp:nvSpPr>
        <dsp:cNvPr id="0" name=""/>
        <dsp:cNvSpPr/>
      </dsp:nvSpPr>
      <dsp:spPr>
        <a:xfrm>
          <a:off x="246887" y="259461"/>
          <a:ext cx="2417445" cy="1427035"/>
        </a:xfrm>
        <a:prstGeom prst="roundRect">
          <a:avLst>
            <a:gd name="adj" fmla="val 10000"/>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07F18B-FD7C-49FF-9294-FEC25733B1DA}">
      <dsp:nvSpPr>
        <dsp:cNvPr id="0" name=""/>
        <dsp:cNvSpPr/>
      </dsp:nvSpPr>
      <dsp:spPr>
        <a:xfrm rot="10800000">
          <a:off x="246887" y="1945957"/>
          <a:ext cx="2417445" cy="2378392"/>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ru-RU" sz="2000" kern="1200" dirty="0" smtClean="0"/>
            <a:t>Сибирская язва была известна ещё в древние времена под названием «персидский огонь»</a:t>
          </a:r>
          <a:endParaRPr lang="ru-RU" sz="2000" kern="1200" dirty="0"/>
        </a:p>
      </dsp:txBody>
      <dsp:txXfrm rot="10800000">
        <a:off x="320031" y="1945957"/>
        <a:ext cx="2271157" cy="2305248"/>
      </dsp:txXfrm>
    </dsp:sp>
    <dsp:sp modelId="{83556509-34B0-4D40-A3C7-FB49365AC32D}">
      <dsp:nvSpPr>
        <dsp:cNvPr id="0" name=""/>
        <dsp:cNvSpPr/>
      </dsp:nvSpPr>
      <dsp:spPr>
        <a:xfrm>
          <a:off x="2906077" y="259461"/>
          <a:ext cx="2417445" cy="1427035"/>
        </a:xfrm>
        <a:prstGeom prst="roundRect">
          <a:avLst>
            <a:gd name="adj" fmla="val 10000"/>
          </a:avLst>
        </a:prstGeom>
        <a:blipFill rotWithShape="0">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EFF08D-7432-4659-B3D8-9CCAD28D63CB}">
      <dsp:nvSpPr>
        <dsp:cNvPr id="0" name=""/>
        <dsp:cNvSpPr/>
      </dsp:nvSpPr>
      <dsp:spPr>
        <a:xfrm rot="10800000">
          <a:off x="2906077" y="1945957"/>
          <a:ext cx="2417445" cy="2378392"/>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ru-RU" sz="2000" kern="1200" dirty="0" smtClean="0"/>
            <a:t>Заболевание упоминалось в летописях восточных и античных учёных.</a:t>
          </a:r>
        </a:p>
        <a:p>
          <a:pPr lvl="0" algn="ctr" defTabSz="889000">
            <a:lnSpc>
              <a:spcPct val="90000"/>
            </a:lnSpc>
            <a:spcBef>
              <a:spcPct val="0"/>
            </a:spcBef>
            <a:spcAft>
              <a:spcPct val="35000"/>
            </a:spcAft>
          </a:pPr>
          <a:endParaRPr lang="ru-RU" sz="2000" kern="1200" dirty="0"/>
        </a:p>
      </dsp:txBody>
      <dsp:txXfrm rot="10800000">
        <a:off x="2979221" y="1945957"/>
        <a:ext cx="2271157" cy="2305248"/>
      </dsp:txXfrm>
    </dsp:sp>
    <dsp:sp modelId="{15189BDC-CF7C-45E3-9E3B-459C72C6DEC0}">
      <dsp:nvSpPr>
        <dsp:cNvPr id="0" name=""/>
        <dsp:cNvSpPr/>
      </dsp:nvSpPr>
      <dsp:spPr>
        <a:xfrm>
          <a:off x="5565267" y="259461"/>
          <a:ext cx="2417445" cy="1427035"/>
        </a:xfrm>
        <a:prstGeom prst="roundRect">
          <a:avLst>
            <a:gd name="adj" fmla="val 10000"/>
          </a:avLst>
        </a:prstGeom>
        <a:blipFill rotWithShape="0">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8377E9-980C-4A2E-AE1C-D09B8019B54A}">
      <dsp:nvSpPr>
        <dsp:cNvPr id="0" name=""/>
        <dsp:cNvSpPr/>
      </dsp:nvSpPr>
      <dsp:spPr>
        <a:xfrm rot="10800000">
          <a:off x="5565267" y="1945957"/>
          <a:ext cx="2417445" cy="2378392"/>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ru-RU" sz="2000" kern="1200" dirty="0" smtClean="0"/>
            <a:t>Более подробное описание сделал французский врач </a:t>
          </a:r>
          <a:r>
            <a:rPr lang="ru-RU" sz="2000" kern="1200" dirty="0" err="1" smtClean="0"/>
            <a:t>Моран</a:t>
          </a:r>
          <a:r>
            <a:rPr lang="ru-RU" sz="2000" kern="1200" dirty="0" smtClean="0"/>
            <a:t> в 1766 году.</a:t>
          </a:r>
        </a:p>
        <a:p>
          <a:pPr lvl="0" algn="ctr" defTabSz="889000">
            <a:lnSpc>
              <a:spcPct val="90000"/>
            </a:lnSpc>
            <a:spcBef>
              <a:spcPct val="0"/>
            </a:spcBef>
            <a:spcAft>
              <a:spcPct val="35000"/>
            </a:spcAft>
          </a:pPr>
          <a:endParaRPr lang="ru-RU" sz="2000" kern="1200" dirty="0"/>
        </a:p>
      </dsp:txBody>
      <dsp:txXfrm rot="10800000">
        <a:off x="5638411" y="1945957"/>
        <a:ext cx="2271157" cy="2305248"/>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FDB23B-4B0A-45DC-B8AF-10819A69FE93}" type="datetimeFigureOut">
              <a:rPr lang="ru-RU" smtClean="0"/>
              <a:pPr/>
              <a:t>31.01.2018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327AA-02F5-4702-8184-168E8E9D257D}" type="slidenum">
              <a:rPr lang="ru-RU" smtClean="0"/>
              <a:pPr/>
              <a:t>‹#›</a:t>
            </a:fld>
            <a:endParaRPr lang="ru-RU"/>
          </a:p>
        </p:txBody>
      </p:sp>
    </p:spTree>
    <p:extLst>
      <p:ext uri="{BB962C8B-B14F-4D97-AF65-F5344CB8AC3E}">
        <p14:creationId xmlns:p14="http://schemas.microsoft.com/office/powerpoint/2010/main" val="3931876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7B327AA-02F5-4702-8184-168E8E9D257D}"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4FE1A89E-37B6-4869-B45D-038F4BCEB52F}" type="datetimeFigureOut">
              <a:rPr lang="ru-RU" smtClean="0"/>
              <a:pPr/>
              <a:t>31.01.2018</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501B962C-D948-435F-AA04-5983B01C207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FE1A89E-37B6-4869-B45D-038F4BCEB52F}" type="datetimeFigureOut">
              <a:rPr lang="ru-RU" smtClean="0"/>
              <a:pPr/>
              <a:t>31.01.2018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1B962C-D948-435F-AA04-5983B01C207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FE1A89E-37B6-4869-B45D-038F4BCEB52F}" type="datetimeFigureOut">
              <a:rPr lang="ru-RU" smtClean="0"/>
              <a:pPr/>
              <a:t>31.01.2018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1B962C-D948-435F-AA04-5983B01C207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FE1A89E-37B6-4869-B45D-038F4BCEB52F}" type="datetimeFigureOut">
              <a:rPr lang="ru-RU" smtClean="0"/>
              <a:pPr/>
              <a:t>31.01.2018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1B962C-D948-435F-AA04-5983B01C207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FE1A89E-37B6-4869-B45D-038F4BCEB52F}" type="datetimeFigureOut">
              <a:rPr lang="ru-RU" smtClean="0"/>
              <a:pPr/>
              <a:t>31.01.2018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1B962C-D948-435F-AA04-5983B01C207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FE1A89E-37B6-4869-B45D-038F4BCEB52F}" type="datetimeFigureOut">
              <a:rPr lang="ru-RU" smtClean="0"/>
              <a:pPr/>
              <a:t>31.01.2018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1B962C-D948-435F-AA04-5983B01C207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4FE1A89E-37B6-4869-B45D-038F4BCEB52F}" type="datetimeFigureOut">
              <a:rPr lang="ru-RU" smtClean="0"/>
              <a:pPr/>
              <a:t>31.01.2018</a:t>
            </a:fld>
            <a:endParaRPr lang="ru-RU"/>
          </a:p>
        </p:txBody>
      </p:sp>
      <p:sp>
        <p:nvSpPr>
          <p:cNvPr id="27" name="Номер слайда 26"/>
          <p:cNvSpPr>
            <a:spLocks noGrp="1"/>
          </p:cNvSpPr>
          <p:nvPr>
            <p:ph type="sldNum" sz="quarter" idx="11"/>
          </p:nvPr>
        </p:nvSpPr>
        <p:spPr/>
        <p:txBody>
          <a:bodyPr rtlCol="0"/>
          <a:lstStyle/>
          <a:p>
            <a:fld id="{501B962C-D948-435F-AA04-5983B01C2071}"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4FE1A89E-37B6-4869-B45D-038F4BCEB52F}" type="datetimeFigureOut">
              <a:rPr lang="ru-RU" smtClean="0"/>
              <a:pPr/>
              <a:t>31.01.2018</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501B962C-D948-435F-AA04-5983B01C207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FE1A89E-37B6-4869-B45D-038F4BCEB52F}" type="datetimeFigureOut">
              <a:rPr lang="ru-RU" smtClean="0"/>
              <a:pPr/>
              <a:t>31.01.2018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01B962C-D948-435F-AA04-5983B01C207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FE1A89E-37B6-4869-B45D-038F4BCEB52F}" type="datetimeFigureOut">
              <a:rPr lang="ru-RU" smtClean="0"/>
              <a:pPr/>
              <a:t>31.01.2018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1B962C-D948-435F-AA04-5983B01C207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FE1A89E-37B6-4869-B45D-038F4BCEB52F}" type="datetimeFigureOut">
              <a:rPr lang="ru-RU" smtClean="0"/>
              <a:pPr/>
              <a:t>31.01.2018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1B962C-D948-435F-AA04-5983B01C207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4FE1A89E-37B6-4869-B45D-038F4BCEB52F}" type="datetimeFigureOut">
              <a:rPr lang="ru-RU" smtClean="0"/>
              <a:pPr/>
              <a:t>31.01.2018</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01B962C-D948-435F-AA04-5983B01C207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t>Исследовательская работа</a:t>
            </a:r>
            <a:r>
              <a:rPr lang="ru-RU" dirty="0" smtClean="0"/>
              <a:t/>
            </a:r>
            <a:br>
              <a:rPr lang="ru-RU" dirty="0" smtClean="0"/>
            </a:br>
            <a:r>
              <a:rPr lang="ru-RU" dirty="0" smtClean="0"/>
              <a:t>«</a:t>
            </a:r>
            <a:r>
              <a:rPr lang="ru-RU" dirty="0" smtClean="0">
                <a:solidFill>
                  <a:srgbClr val="FF0000"/>
                </a:solidFill>
              </a:rPr>
              <a:t>Сибирская</a:t>
            </a:r>
            <a:r>
              <a:rPr lang="ru-RU" dirty="0" smtClean="0"/>
              <a:t> </a:t>
            </a:r>
            <a:r>
              <a:rPr lang="ru-RU" dirty="0" smtClean="0">
                <a:solidFill>
                  <a:srgbClr val="FF0000"/>
                </a:solidFill>
              </a:rPr>
              <a:t>язва</a:t>
            </a:r>
            <a:r>
              <a:rPr lang="ru-RU" dirty="0" smtClean="0"/>
              <a:t>»</a:t>
            </a:r>
            <a:endParaRPr lang="ru-RU" dirty="0"/>
          </a:p>
        </p:txBody>
      </p:sp>
      <p:sp>
        <p:nvSpPr>
          <p:cNvPr id="3" name="Подзаголовок 2"/>
          <p:cNvSpPr>
            <a:spLocks noGrp="1"/>
          </p:cNvSpPr>
          <p:nvPr>
            <p:ph type="subTitle" idx="1"/>
          </p:nvPr>
        </p:nvSpPr>
        <p:spPr>
          <a:xfrm rot="1313494">
            <a:off x="386999" y="4986682"/>
            <a:ext cx="6400800" cy="1781172"/>
          </a:xfrm>
        </p:spPr>
        <p:txBody>
          <a:bodyPr/>
          <a:lstStyle/>
          <a:p>
            <a:r>
              <a:rPr lang="ru-RU" dirty="0" smtClean="0">
                <a:solidFill>
                  <a:schemeClr val="tx2">
                    <a:lumMod val="60000"/>
                    <a:lumOff val="40000"/>
                  </a:schemeClr>
                </a:solidFill>
              </a:rPr>
              <a:t>Мирончик Дарья</a:t>
            </a:r>
          </a:p>
          <a:p>
            <a:r>
              <a:rPr lang="ru-RU" dirty="0" smtClean="0">
                <a:solidFill>
                  <a:schemeClr val="tx2">
                    <a:lumMod val="60000"/>
                    <a:lumOff val="40000"/>
                  </a:schemeClr>
                </a:solidFill>
              </a:rPr>
              <a:t>И</a:t>
            </a:r>
          </a:p>
          <a:p>
            <a:r>
              <a:rPr lang="ru-RU" dirty="0" smtClean="0">
                <a:solidFill>
                  <a:schemeClr val="tx2">
                    <a:lumMod val="60000"/>
                    <a:lumOff val="40000"/>
                  </a:schemeClr>
                </a:solidFill>
              </a:rPr>
              <a:t>Фукс Влада</a:t>
            </a:r>
            <a:endParaRPr lang="ru-RU" dirty="0">
              <a:solidFill>
                <a:schemeClr val="tx2">
                  <a:lumMod val="60000"/>
                  <a:lumOff val="40000"/>
                </a:schemeClr>
              </a:solidFill>
            </a:endParaRPr>
          </a:p>
        </p:txBody>
      </p:sp>
      <p:sp>
        <p:nvSpPr>
          <p:cNvPr id="7" name="Прямоугольник 6"/>
          <p:cNvSpPr/>
          <p:nvPr/>
        </p:nvSpPr>
        <p:spPr>
          <a:xfrm>
            <a:off x="3642577" y="5429264"/>
            <a:ext cx="4600940" cy="923330"/>
          </a:xfrm>
          <a:prstGeom prst="rect">
            <a:avLst/>
          </a:prstGeom>
          <a:noFill/>
        </p:spPr>
        <p:txBody>
          <a:bodyPr wrap="none" lIns="91440" tIns="45720" rIns="91440" bIns="45720">
            <a:spAutoFit/>
          </a:bodyPr>
          <a:lstStyle/>
          <a:p>
            <a:pPr algn="ctr"/>
            <a:r>
              <a:rPr lang="ru-RU"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5 «А» класс.</a:t>
            </a:r>
            <a:endParaRPr lang="ru-RU"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14356"/>
            <a:ext cx="8229600" cy="1066800"/>
          </a:xfrm>
        </p:spPr>
        <p:txBody>
          <a:bodyPr>
            <a:normAutofit fontScale="90000"/>
          </a:bodyPr>
          <a:lstStyle/>
          <a:p>
            <a:r>
              <a:rPr lang="ru-RU" dirty="0" smtClean="0">
                <a:solidFill>
                  <a:srgbClr val="FF0000"/>
                </a:solidFill>
              </a:rPr>
              <a:t>Откуда известна Сибирская язва.</a:t>
            </a:r>
            <a:br>
              <a:rPr lang="ru-RU" dirty="0" smtClean="0">
                <a:solidFill>
                  <a:srgbClr val="FF0000"/>
                </a:solidFill>
              </a:rPr>
            </a:br>
            <a:r>
              <a:rPr lang="ru-RU" dirty="0" smtClean="0">
                <a:solidFill>
                  <a:schemeClr val="tx1"/>
                </a:solidFill>
              </a:rPr>
              <a:t>Название дал российский врач Андреевский в 1788 году.</a:t>
            </a:r>
            <a:endParaRPr lang="ru-RU" dirty="0">
              <a:solidFill>
                <a:schemeClr val="tx1"/>
              </a:solidFill>
            </a:endParaRPr>
          </a:p>
        </p:txBody>
      </p:sp>
      <p:graphicFrame>
        <p:nvGraphicFramePr>
          <p:cNvPr id="4" name="Содержимое 3"/>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i="1" u="sng" dirty="0" smtClean="0">
                <a:solidFill>
                  <a:srgbClr val="FF0000"/>
                </a:solidFill>
              </a:rPr>
              <a:t>Что такое Сибирская язва</a:t>
            </a:r>
            <a:r>
              <a:rPr lang="en-US" sz="2800" i="1" u="sng" dirty="0" smtClean="0">
                <a:solidFill>
                  <a:srgbClr val="FF0000"/>
                </a:solidFill>
              </a:rPr>
              <a:t>?</a:t>
            </a:r>
            <a:endParaRPr lang="ru-RU" sz="2800" i="1" u="sng" dirty="0">
              <a:solidFill>
                <a:srgbClr val="FF0000"/>
              </a:solidFill>
            </a:endParaRPr>
          </a:p>
        </p:txBody>
      </p:sp>
      <p:sp>
        <p:nvSpPr>
          <p:cNvPr id="3" name="Текст 2"/>
          <p:cNvSpPr>
            <a:spLocks noGrp="1"/>
          </p:cNvSpPr>
          <p:nvPr>
            <p:ph type="body" idx="2"/>
          </p:nvPr>
        </p:nvSpPr>
        <p:spPr/>
        <p:txBody>
          <a:bodyPr/>
          <a:lstStyle/>
          <a:p>
            <a:r>
              <a:rPr lang="ru-RU" dirty="0" smtClean="0"/>
              <a:t>Всеядные животные могут заразиться сибирской язвой по той же причине – из-за употребления мяса, в волокнах которого содержатся споры бактерии </a:t>
            </a:r>
            <a:r>
              <a:rPr lang="ru-RU" dirty="0" err="1" smtClean="0"/>
              <a:t>Bacillus</a:t>
            </a:r>
            <a:r>
              <a:rPr lang="ru-RU" dirty="0" smtClean="0"/>
              <a:t> </a:t>
            </a:r>
            <a:r>
              <a:rPr lang="ru-RU" dirty="0" err="1" smtClean="0"/>
              <a:t>anthracis</a:t>
            </a:r>
            <a:r>
              <a:rPr lang="ru-RU" dirty="0" smtClean="0"/>
              <a:t>. В результате потребления зараженного мяса от болезни страдают не только хищники, но и домашние животные, например кошки, хорьки, норки и свиньи.</a:t>
            </a:r>
            <a:endParaRPr lang="ru-RU" dirty="0"/>
          </a:p>
        </p:txBody>
      </p:sp>
      <p:sp>
        <p:nvSpPr>
          <p:cNvPr id="4" name="Содержимое 3"/>
          <p:cNvSpPr>
            <a:spLocks noGrp="1"/>
          </p:cNvSpPr>
          <p:nvPr>
            <p:ph sz="half" idx="1"/>
          </p:nvPr>
        </p:nvSpPr>
        <p:spPr>
          <a:xfrm>
            <a:off x="0" y="571480"/>
            <a:ext cx="5357818" cy="6081713"/>
          </a:xfrm>
        </p:spPr>
        <p:txBody>
          <a:bodyPr>
            <a:noAutofit/>
          </a:bodyPr>
          <a:lstStyle/>
          <a:p>
            <a:r>
              <a:rPr lang="ru-RU" sz="1600" dirty="0" smtClean="0"/>
              <a:t>Сибирская язва является зоонозным заболеванием, вызываемым спорообразующей бактерией </a:t>
            </a:r>
            <a:r>
              <a:rPr lang="ru-RU" sz="1600" dirty="0" err="1" smtClean="0"/>
              <a:t>Bacillus</a:t>
            </a:r>
            <a:r>
              <a:rPr lang="ru-RU" sz="1600" dirty="0" smtClean="0"/>
              <a:t> </a:t>
            </a:r>
            <a:r>
              <a:rPr lang="ru-RU" sz="1600" dirty="0" err="1" smtClean="0"/>
              <a:t>anthracis.Сибирская</a:t>
            </a:r>
            <a:r>
              <a:rPr lang="ru-RU" sz="1600" dirty="0" smtClean="0"/>
              <a:t> язва является наиболее распространенным заболеванием диких и домашних травоядных животных (например, крупного рогатого скота, овец, коз, верблюдов, антилоп), но может также встречаться и у людей, подвергающихся воздействию инфицированных животных, зараженных продуктов животного происхождения или непосредственному контакту с возбудителем заболеваний. Споры сибирской язвы развиваются в организме при определенных условиях.</a:t>
            </a:r>
          </a:p>
        </p:txBody>
      </p:sp>
      <p:pic>
        <p:nvPicPr>
          <p:cNvPr id="5" name="Рисунок 4" descr="0044-044-Sibirskaja-jazva.jpg"/>
          <p:cNvPicPr>
            <a:picLocks noChangeAspect="1"/>
          </p:cNvPicPr>
          <p:nvPr/>
        </p:nvPicPr>
        <p:blipFill>
          <a:blip r:embed="rId2" cstate="print"/>
          <a:stretch>
            <a:fillRect/>
          </a:stretch>
        </p:blipFill>
        <p:spPr>
          <a:xfrm>
            <a:off x="785786" y="4000504"/>
            <a:ext cx="4675950" cy="285749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786314" y="571480"/>
            <a:ext cx="4357686" cy="6286520"/>
          </a:xfrm>
        </p:spPr>
        <p:txBody>
          <a:bodyPr>
            <a:noAutofit/>
          </a:bodyPr>
          <a:lstStyle/>
          <a:p>
            <a:r>
              <a:rPr lang="ru-RU" sz="1800" dirty="0" smtClean="0"/>
              <a:t>Животные заражаются, поедая на выпасе траву и семена, содержащие споры сибирской язвы. Кроме прямой передачи, сибирская язва может также распространяться через укусы мух. Такой метод передачи достаточно распространен и опасен из-за большого количества насекомых на пастбищах и в загонах. Если в почве, на которой производится выпас животных, ранее были захоронены умершие от сибирской язвы животные, это может стать дополнительным фактором передачи инфекции. Кроме того, споры сибирской язвы также может содержать сено, которым кормят животных в зимнее время. Для человека наибольшим фактором риска является употребление в пищу зараженного плохо приготовленного мяса (говядины, свинины, баранины и другого). </a:t>
            </a:r>
          </a:p>
          <a:p>
            <a:endParaRPr lang="ru-RU" sz="1800" dirty="0"/>
          </a:p>
        </p:txBody>
      </p:sp>
      <p:pic>
        <p:nvPicPr>
          <p:cNvPr id="9" name="Рисунок 8" descr="сибирская-язва-инфографика.jpg"/>
          <p:cNvPicPr>
            <a:picLocks noGrp="1" noChangeAspect="1"/>
          </p:cNvPicPr>
          <p:nvPr>
            <p:ph type="pic" idx="1"/>
          </p:nvPr>
        </p:nvPicPr>
        <p:blipFill>
          <a:blip r:embed="rId2" cstate="print"/>
          <a:srcRect t="911" b="911"/>
          <a:stretch>
            <a:fillRect/>
          </a:stretch>
        </p:blipFill>
        <p:spPr>
          <a:xfrm>
            <a:off x="0" y="1071546"/>
            <a:ext cx="4572000" cy="4572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7818" y="1785926"/>
            <a:ext cx="3383280" cy="877824"/>
          </a:xfrm>
        </p:spPr>
        <p:txBody>
          <a:bodyPr>
            <a:noAutofit/>
          </a:bodyPr>
          <a:lstStyle/>
          <a:p>
            <a:r>
              <a:rPr lang="ru-RU" sz="2400" i="1" u="sng" dirty="0" smtClean="0">
                <a:solidFill>
                  <a:srgbClr val="FF0000"/>
                </a:solidFill>
              </a:rPr>
              <a:t>Сколько погибло человек при активности Сибирской язвы</a:t>
            </a:r>
            <a:r>
              <a:rPr lang="en-US" sz="2400" i="1" u="sng" dirty="0" smtClean="0">
                <a:solidFill>
                  <a:srgbClr val="FF0000"/>
                </a:solidFill>
              </a:rPr>
              <a:t>?</a:t>
            </a:r>
            <a:r>
              <a:rPr lang="ru-RU" sz="2400" i="1" u="sng" dirty="0" smtClean="0">
                <a:solidFill>
                  <a:srgbClr val="FF0000"/>
                </a:solidFill>
              </a:rPr>
              <a:t/>
            </a:r>
            <a:br>
              <a:rPr lang="ru-RU" sz="2400" i="1" u="sng" dirty="0" smtClean="0">
                <a:solidFill>
                  <a:srgbClr val="FF0000"/>
                </a:solidFill>
              </a:rPr>
            </a:br>
            <a:r>
              <a:rPr lang="ru-RU" dirty="0" smtClean="0">
                <a:solidFill>
                  <a:srgbClr val="00B0F0"/>
                </a:solidFill>
              </a:rPr>
              <a:t>Эпидемия в Свердловске.</a:t>
            </a:r>
            <a:endParaRPr lang="ru-RU" i="1" u="sng" dirty="0">
              <a:solidFill>
                <a:srgbClr val="00B0F0"/>
              </a:solidFill>
            </a:endParaRPr>
          </a:p>
        </p:txBody>
      </p:sp>
      <p:sp>
        <p:nvSpPr>
          <p:cNvPr id="3" name="Текст 2"/>
          <p:cNvSpPr>
            <a:spLocks noGrp="1"/>
          </p:cNvSpPr>
          <p:nvPr>
            <p:ph type="body" idx="2"/>
          </p:nvPr>
        </p:nvSpPr>
        <p:spPr>
          <a:xfrm>
            <a:off x="5357818" y="2857496"/>
            <a:ext cx="3383280" cy="4617720"/>
          </a:xfrm>
        </p:spPr>
        <p:txBody>
          <a:bodyPr>
            <a:normAutofit/>
          </a:bodyPr>
          <a:lstStyle/>
          <a:p>
            <a:r>
              <a:rPr lang="ru-RU" sz="2000" dirty="0" smtClean="0"/>
              <a:t>Вспышка заболеваний сибирской язвой, произошедшая в Свердловске </a:t>
            </a:r>
          </a:p>
          <a:p>
            <a:r>
              <a:rPr lang="ru-RU" sz="2000" dirty="0" smtClean="0"/>
              <a:t>( ныне Екатеринбург ) в 1979 году.</a:t>
            </a:r>
          </a:p>
          <a:p>
            <a:r>
              <a:rPr lang="ru-RU" sz="2000" dirty="0" smtClean="0"/>
              <a:t>По официальным данным за всё время эпидемии погибло 64 человека,</a:t>
            </a:r>
          </a:p>
          <a:p>
            <a:r>
              <a:rPr lang="ru-RU" sz="2000" dirty="0" smtClean="0"/>
              <a:t>исследователи и журналисты называют число – до 100 человек.</a:t>
            </a:r>
          </a:p>
        </p:txBody>
      </p:sp>
      <p:sp>
        <p:nvSpPr>
          <p:cNvPr id="4" name="Содержимое 3"/>
          <p:cNvSpPr>
            <a:spLocks noGrp="1"/>
          </p:cNvSpPr>
          <p:nvPr>
            <p:ph sz="half" idx="1"/>
          </p:nvPr>
        </p:nvSpPr>
        <p:spPr>
          <a:xfrm>
            <a:off x="214282" y="142852"/>
            <a:ext cx="4714908" cy="5072098"/>
          </a:xfrm>
        </p:spPr>
        <p:txBody>
          <a:bodyPr>
            <a:noAutofit/>
          </a:bodyPr>
          <a:lstStyle/>
          <a:p>
            <a:pPr lvl="0">
              <a:buNone/>
            </a:pPr>
            <a:endParaRPr lang="ru-RU" sz="1600" dirty="0" smtClean="0"/>
          </a:p>
          <a:p>
            <a:pPr>
              <a:buNone/>
            </a:pPr>
            <a:r>
              <a:rPr lang="ru-RU" sz="1400" dirty="0" smtClean="0"/>
              <a:t>Болезнь является недугом инфекционного генеза, часто протекает в виде кожной формы и значительно реже - в кишечной и легочной формах с появлением сепсиса. Для заболевания характерны изъязвления на коже больных, покрывающиеся с черным налетом. Язва широко распространена в большинство странах Африки, Азии и Южной Америки. Человек заболевает от зараженного животного или от его шерсти и шкуры. Очаги сибирской язвы есть и на территории России. Они находятся в скотомогильниках в Белгородской, Курской, Ростовской, Самарской, Кировской и Орловской областях, Ставропольском крае, Чувашии, Чечне, Бурятии и Северной Осетии. С появлением антибиотиков и развитием санитарно-эпидемиологической службы заболевание носит спорадический характер и проявляется только отдельными вспышками.</a:t>
            </a:r>
            <a:endParaRPr lang="ru-RU" sz="1400" dirty="0"/>
          </a:p>
        </p:txBody>
      </p:sp>
      <p:pic>
        <p:nvPicPr>
          <p:cNvPr id="5" name="Рисунок 4" descr="slide_19.jpg"/>
          <p:cNvPicPr>
            <a:picLocks noChangeAspect="1"/>
          </p:cNvPicPr>
          <p:nvPr/>
        </p:nvPicPr>
        <p:blipFill>
          <a:blip r:embed="rId2" cstate="print"/>
          <a:stretch>
            <a:fillRect/>
          </a:stretch>
        </p:blipFill>
        <p:spPr>
          <a:xfrm>
            <a:off x="0" y="4607703"/>
            <a:ext cx="5214942" cy="225029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5143504" y="571480"/>
            <a:ext cx="3857652" cy="6286520"/>
          </a:xfrm>
        </p:spPr>
        <p:txBody>
          <a:bodyPr>
            <a:normAutofit lnSpcReduction="10000"/>
          </a:bodyPr>
          <a:lstStyle/>
          <a:p>
            <a:r>
              <a:rPr lang="ru-RU" sz="1800" dirty="0" smtClean="0"/>
              <a:t>. Каждый год в России регистрируется до 50 случаев сибирской язвы. В основном страдают люди, профессионально работающие с животными. Возбудитель неустойчива во внешней среде и быстро погибает при применении дезинфицирующих средств и нагревании. Но если она образует спору с мощной капсулой, в разы увеличивается устойчивость возбудителя. Она сможет выдержать до 20 минут кипячения и часами находиться в дезинфицирующих растворах. Бацилла может храниться в земле несколько десятилетий. Такие особенности язвы позволили рассматривать болезнь в качестве биологического оружия не только в руках военных, но и у террористов.</a:t>
            </a:r>
          </a:p>
          <a:p>
            <a:endParaRPr lang="ru-RU" dirty="0"/>
          </a:p>
        </p:txBody>
      </p:sp>
      <p:pic>
        <p:nvPicPr>
          <p:cNvPr id="7" name="Рисунок 6" descr="sibirskaya-yazva-1728x800_c.jpg"/>
          <p:cNvPicPr>
            <a:picLocks noGrp="1" noChangeAspect="1"/>
          </p:cNvPicPr>
          <p:nvPr>
            <p:ph type="pic" idx="1"/>
          </p:nvPr>
        </p:nvPicPr>
        <p:blipFill>
          <a:blip r:embed="rId2" cstate="print"/>
          <a:srcRect l="26852" r="26852"/>
          <a:stretch>
            <a:fillRect/>
          </a:stretch>
        </p:blip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u="sng" dirty="0" smtClean="0">
                <a:solidFill>
                  <a:srgbClr val="FF0000"/>
                </a:solidFill>
              </a:rPr>
              <a:t>Новая вспышка эпидемии на Ямале</a:t>
            </a:r>
            <a:r>
              <a:rPr lang="en-US" b="1" i="1" u="sng" dirty="0" smtClean="0">
                <a:solidFill>
                  <a:srgbClr val="FF0000"/>
                </a:solidFill>
              </a:rPr>
              <a:t>?</a:t>
            </a:r>
            <a:r>
              <a:rPr lang="ru-RU" b="1" i="1" u="sng" dirty="0" smtClean="0">
                <a:solidFill>
                  <a:srgbClr val="FF0000"/>
                </a:solidFill>
              </a:rPr>
              <a:t>!</a:t>
            </a:r>
            <a:endParaRPr lang="ru-RU" b="1" i="1" u="sng" dirty="0">
              <a:solidFill>
                <a:srgbClr val="FF0000"/>
              </a:solidFill>
            </a:endParaRPr>
          </a:p>
        </p:txBody>
      </p:sp>
      <p:pic>
        <p:nvPicPr>
          <p:cNvPr id="5" name="Содержимое 4" descr="jazwa.jpg"/>
          <p:cNvPicPr>
            <a:picLocks noGrp="1" noChangeAspect="1"/>
          </p:cNvPicPr>
          <p:nvPr>
            <p:ph sz="half" idx="1"/>
          </p:nvPr>
        </p:nvPicPr>
        <p:blipFill>
          <a:blip r:embed="rId2" cstate="print"/>
          <a:stretch>
            <a:fillRect/>
          </a:stretch>
        </p:blipFill>
        <p:spPr>
          <a:xfrm>
            <a:off x="664303" y="2249488"/>
            <a:ext cx="3624394" cy="4179908"/>
          </a:xfrm>
        </p:spPr>
      </p:pic>
      <p:sp>
        <p:nvSpPr>
          <p:cNvPr id="4" name="Содержимое 3"/>
          <p:cNvSpPr>
            <a:spLocks noGrp="1"/>
          </p:cNvSpPr>
          <p:nvPr>
            <p:ph sz="half" idx="2"/>
          </p:nvPr>
        </p:nvSpPr>
        <p:spPr/>
        <p:txBody>
          <a:bodyPr>
            <a:normAutofit/>
          </a:bodyPr>
          <a:lstStyle/>
          <a:p>
            <a:r>
              <a:rPr lang="ru-RU" sz="2400" dirty="0" smtClean="0"/>
              <a:t>На Ямале во время потепления проснулись бактерии Сибирской язвы ( </a:t>
            </a:r>
            <a:r>
              <a:rPr lang="en-US" sz="2400" dirty="0" smtClean="0"/>
              <a:t>Bacillus </a:t>
            </a:r>
            <a:r>
              <a:rPr lang="en-US" sz="2400" smtClean="0"/>
              <a:t>anthracis</a:t>
            </a:r>
            <a:endParaRPr lang="ru-RU" sz="2400" dirty="0" smtClean="0"/>
          </a:p>
          <a:p>
            <a:r>
              <a:rPr lang="ru-RU" sz="2400" dirty="0" smtClean="0"/>
              <a:t>От Сибирской язвы на Ямале погибло 2,3 тысячи оленей.</a:t>
            </a:r>
          </a:p>
          <a:p>
            <a:r>
              <a:rPr lang="ru-RU" sz="2400" dirty="0" smtClean="0"/>
              <a:t>Эта эпидемия произошла спустя 75 лет, в 2016 году.</a:t>
            </a:r>
            <a:endParaRPr lang="ru-RU"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116</TotalTime>
  <Words>456</Words>
  <Application>Microsoft Office PowerPoint</Application>
  <PresentationFormat>Экран (4:3)</PresentationFormat>
  <Paragraphs>26</Paragraphs>
  <Slides>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Городская</vt:lpstr>
      <vt:lpstr>Исследовательская работа «Сибирская язва»</vt:lpstr>
      <vt:lpstr>Откуда известна Сибирская язва. Название дал российский врач Андреевский в 1788 году.</vt:lpstr>
      <vt:lpstr>Что такое Сибирская язва?</vt:lpstr>
      <vt:lpstr>Презентация PowerPoint</vt:lpstr>
      <vt:lpstr>Сколько погибло человек при активности Сибирской язвы? Эпидемия в Свердловске.</vt:lpstr>
      <vt:lpstr>Презентация PowerPoint</vt:lpstr>
      <vt:lpstr>Новая вспышка эпидемии на Ямале?!</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«Сибирская язва»</dc:title>
  <dc:creator>Maria</dc:creator>
  <cp:lastModifiedBy>Борисова</cp:lastModifiedBy>
  <cp:revision>14</cp:revision>
  <dcterms:created xsi:type="dcterms:W3CDTF">2018-01-18T16:15:35Z</dcterms:created>
  <dcterms:modified xsi:type="dcterms:W3CDTF">2018-01-31T06:36:50Z</dcterms:modified>
</cp:coreProperties>
</file>