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57" r:id="rId3"/>
    <p:sldId id="291" r:id="rId4"/>
    <p:sldId id="292" r:id="rId5"/>
    <p:sldId id="264" r:id="rId6"/>
    <p:sldId id="293" r:id="rId7"/>
    <p:sldId id="294" r:id="rId8"/>
    <p:sldId id="295" r:id="rId9"/>
    <p:sldId id="265" r:id="rId10"/>
    <p:sldId id="299" r:id="rId11"/>
    <p:sldId id="300" r:id="rId12"/>
    <p:sldId id="301" r:id="rId13"/>
    <p:sldId id="298" r:id="rId14"/>
    <p:sldId id="266" r:id="rId15"/>
    <p:sldId id="296" r:id="rId16"/>
    <p:sldId id="297" r:id="rId17"/>
    <p:sldId id="267" r:id="rId18"/>
    <p:sldId id="268" r:id="rId19"/>
    <p:sldId id="290" r:id="rId20"/>
    <p:sldId id="269" r:id="rId21"/>
    <p:sldId id="270" r:id="rId22"/>
    <p:sldId id="271" r:id="rId23"/>
    <p:sldId id="272" r:id="rId24"/>
    <p:sldId id="273" r:id="rId25"/>
    <p:sldId id="274" r:id="rId26"/>
    <p:sldId id="282" r:id="rId27"/>
    <p:sldId id="305" r:id="rId28"/>
    <p:sldId id="306" r:id="rId29"/>
    <p:sldId id="302" r:id="rId30"/>
    <p:sldId id="304" r:id="rId31"/>
    <p:sldId id="30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61" autoAdjust="0"/>
  </p:normalViewPr>
  <p:slideViewPr>
    <p:cSldViewPr>
      <p:cViewPr varScale="1">
        <p:scale>
          <a:sx n="112" d="100"/>
          <a:sy n="112" d="100"/>
        </p:scale>
        <p:origin x="6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4B2ABD-7064-4F77-881B-133208DD643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E3719A-939E-46FA-9EE8-3625887690C8}">
      <dgm:prSet custT="1"/>
      <dgm:spPr/>
      <dgm:t>
        <a:bodyPr/>
        <a:lstStyle/>
        <a:p>
          <a:pPr rtl="0"/>
          <a:r>
            <a:rPr lang="ru-RU" sz="1600" dirty="0" smtClean="0"/>
            <a:t> </a:t>
          </a:r>
          <a:r>
            <a:rPr lang="ru-RU" sz="3600" dirty="0" smtClean="0"/>
            <a:t>ЕГЭ можно сдать</a:t>
          </a:r>
          <a:endParaRPr lang="ru-RU" sz="3600" dirty="0"/>
        </a:p>
      </dgm:t>
    </dgm:pt>
    <dgm:pt modelId="{243A5F05-2F10-460A-895D-CD1F9B3CBAF5}" type="parTrans" cxnId="{40AD7E3B-4DA5-4C4A-8EA4-063D7B5362A7}">
      <dgm:prSet/>
      <dgm:spPr/>
      <dgm:t>
        <a:bodyPr/>
        <a:lstStyle/>
        <a:p>
          <a:endParaRPr lang="ru-RU"/>
        </a:p>
      </dgm:t>
    </dgm:pt>
    <dgm:pt modelId="{A9E81D35-BF30-4F8B-A4EB-34783E5A4A24}" type="sibTrans" cxnId="{40AD7E3B-4DA5-4C4A-8EA4-063D7B5362A7}">
      <dgm:prSet/>
      <dgm:spPr/>
      <dgm:t>
        <a:bodyPr/>
        <a:lstStyle/>
        <a:p>
          <a:endParaRPr lang="ru-RU"/>
        </a:p>
      </dgm:t>
    </dgm:pt>
    <dgm:pt modelId="{E966D120-EF7E-4DBE-B41C-54597291C88B}">
      <dgm:prSet/>
      <dgm:spPr/>
      <dgm:t>
        <a:bodyPr/>
        <a:lstStyle/>
        <a:p>
          <a:pPr rtl="0"/>
          <a:r>
            <a:rPr lang="ru-RU" dirty="0" smtClean="0">
              <a:solidFill>
                <a:srgbClr val="FF0000"/>
              </a:solidFill>
            </a:rPr>
            <a:t>по русскому языку, математике, </a:t>
          </a:r>
        </a:p>
        <a:p>
          <a:pPr rtl="0"/>
          <a:r>
            <a:rPr lang="ru-RU" dirty="0" smtClean="0"/>
            <a:t>литературе, физике, химии, биологии, географии, истории, обществознанию, иностранным языкам (английскому, немецкому, французскому и испанскому, китайскому), информатике и информационно-коммуникационным технологиям (ИКТ).</a:t>
          </a:r>
          <a:endParaRPr lang="ru-RU" dirty="0"/>
        </a:p>
      </dgm:t>
    </dgm:pt>
    <dgm:pt modelId="{ADCC082E-B122-4AC7-83DE-FEDC8BC662A8}" type="parTrans" cxnId="{D624E93B-2EAD-44E1-85C1-F45A1B38E79C}">
      <dgm:prSet/>
      <dgm:spPr/>
      <dgm:t>
        <a:bodyPr/>
        <a:lstStyle/>
        <a:p>
          <a:endParaRPr lang="ru-RU"/>
        </a:p>
      </dgm:t>
    </dgm:pt>
    <dgm:pt modelId="{E50CD2DB-AD51-4528-84BB-2813389FAAF0}" type="sibTrans" cxnId="{D624E93B-2EAD-44E1-85C1-F45A1B38E79C}">
      <dgm:prSet/>
      <dgm:spPr/>
      <dgm:t>
        <a:bodyPr/>
        <a:lstStyle/>
        <a:p>
          <a:endParaRPr lang="ru-RU"/>
        </a:p>
      </dgm:t>
    </dgm:pt>
    <dgm:pt modelId="{D9E4F0E0-BDA2-40D0-BC2C-BA4837A37AC0}" type="pres">
      <dgm:prSet presAssocID="{B74B2ABD-7064-4F77-881B-133208DD643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6534BF-88BC-4B07-B262-CCF15F45B3A5}" type="pres">
      <dgm:prSet presAssocID="{F6E3719A-939E-46FA-9EE8-3625887690C8}" presName="circ1" presStyleLbl="vennNode1" presStyleIdx="0" presStyleCnt="2"/>
      <dgm:spPr/>
      <dgm:t>
        <a:bodyPr/>
        <a:lstStyle/>
        <a:p>
          <a:endParaRPr lang="ru-RU"/>
        </a:p>
      </dgm:t>
    </dgm:pt>
    <dgm:pt modelId="{B8EFB5DE-0740-4B6B-8EA1-EB8A972B4B90}" type="pres">
      <dgm:prSet presAssocID="{F6E3719A-939E-46FA-9EE8-3625887690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5CCEF-D191-42ED-81BF-2027D24919D6}" type="pres">
      <dgm:prSet presAssocID="{E966D120-EF7E-4DBE-B41C-54597291C88B}" presName="circ2" presStyleLbl="vennNode1" presStyleIdx="1" presStyleCnt="2"/>
      <dgm:spPr/>
      <dgm:t>
        <a:bodyPr/>
        <a:lstStyle/>
        <a:p>
          <a:endParaRPr lang="ru-RU"/>
        </a:p>
      </dgm:t>
    </dgm:pt>
    <dgm:pt modelId="{A58E681B-A964-4872-9B31-5A728350F724}" type="pres">
      <dgm:prSet presAssocID="{E966D120-EF7E-4DBE-B41C-54597291C88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AD7E3B-4DA5-4C4A-8EA4-063D7B5362A7}" srcId="{B74B2ABD-7064-4F77-881B-133208DD6438}" destId="{F6E3719A-939E-46FA-9EE8-3625887690C8}" srcOrd="0" destOrd="0" parTransId="{243A5F05-2F10-460A-895D-CD1F9B3CBAF5}" sibTransId="{A9E81D35-BF30-4F8B-A4EB-34783E5A4A24}"/>
    <dgm:cxn modelId="{958E3FBE-4BD0-4F32-A49C-8E09DD20472B}" type="presOf" srcId="{F6E3719A-939E-46FA-9EE8-3625887690C8}" destId="{016534BF-88BC-4B07-B262-CCF15F45B3A5}" srcOrd="0" destOrd="0" presId="urn:microsoft.com/office/officeart/2005/8/layout/venn1"/>
    <dgm:cxn modelId="{22478ACD-F651-4D6A-A899-C13A5F5823F9}" type="presOf" srcId="{E966D120-EF7E-4DBE-B41C-54597291C88B}" destId="{C0B5CCEF-D191-42ED-81BF-2027D24919D6}" srcOrd="0" destOrd="0" presId="urn:microsoft.com/office/officeart/2005/8/layout/venn1"/>
    <dgm:cxn modelId="{D624E93B-2EAD-44E1-85C1-F45A1B38E79C}" srcId="{B74B2ABD-7064-4F77-881B-133208DD6438}" destId="{E966D120-EF7E-4DBE-B41C-54597291C88B}" srcOrd="1" destOrd="0" parTransId="{ADCC082E-B122-4AC7-83DE-FEDC8BC662A8}" sibTransId="{E50CD2DB-AD51-4528-84BB-2813389FAAF0}"/>
    <dgm:cxn modelId="{5D956E67-454A-43F4-9E88-22160799C8BA}" type="presOf" srcId="{B74B2ABD-7064-4F77-881B-133208DD6438}" destId="{D9E4F0E0-BDA2-40D0-BC2C-BA4837A37AC0}" srcOrd="0" destOrd="0" presId="urn:microsoft.com/office/officeart/2005/8/layout/venn1"/>
    <dgm:cxn modelId="{7C8769EF-C575-42A7-98DB-2EF873D43F13}" type="presOf" srcId="{F6E3719A-939E-46FA-9EE8-3625887690C8}" destId="{B8EFB5DE-0740-4B6B-8EA1-EB8A972B4B90}" srcOrd="1" destOrd="0" presId="urn:microsoft.com/office/officeart/2005/8/layout/venn1"/>
    <dgm:cxn modelId="{6C192083-BA39-40EB-B1B7-7B022C74DA19}" type="presOf" srcId="{E966D120-EF7E-4DBE-B41C-54597291C88B}" destId="{A58E681B-A964-4872-9B31-5A728350F724}" srcOrd="1" destOrd="0" presId="urn:microsoft.com/office/officeart/2005/8/layout/venn1"/>
    <dgm:cxn modelId="{3CFA3091-279A-4769-AFEB-75B49032778D}" type="presParOf" srcId="{D9E4F0E0-BDA2-40D0-BC2C-BA4837A37AC0}" destId="{016534BF-88BC-4B07-B262-CCF15F45B3A5}" srcOrd="0" destOrd="0" presId="urn:microsoft.com/office/officeart/2005/8/layout/venn1"/>
    <dgm:cxn modelId="{F3CE1680-0895-44D6-9874-E0A08D7DA462}" type="presParOf" srcId="{D9E4F0E0-BDA2-40D0-BC2C-BA4837A37AC0}" destId="{B8EFB5DE-0740-4B6B-8EA1-EB8A972B4B90}" srcOrd="1" destOrd="0" presId="urn:microsoft.com/office/officeart/2005/8/layout/venn1"/>
    <dgm:cxn modelId="{CAE78E7B-77D5-4256-8EAB-EA278ED60F70}" type="presParOf" srcId="{D9E4F0E0-BDA2-40D0-BC2C-BA4837A37AC0}" destId="{C0B5CCEF-D191-42ED-81BF-2027D24919D6}" srcOrd="2" destOrd="0" presId="urn:microsoft.com/office/officeart/2005/8/layout/venn1"/>
    <dgm:cxn modelId="{2D8EAAAD-D77B-49FA-96BA-2B4FED8353B2}" type="presParOf" srcId="{D9E4F0E0-BDA2-40D0-BC2C-BA4837A37AC0}" destId="{A58E681B-A964-4872-9B31-5A728350F72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74B51-132F-4211-940E-D5CE79DB216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AF1E82-9410-4B16-8FF2-8A8550497012}">
      <dgm:prSet phldrT="[Текст]" custT="1"/>
      <dgm:spPr/>
      <dgm:t>
        <a:bodyPr/>
        <a:lstStyle/>
        <a:p>
          <a:r>
            <a:rPr lang="ru-RU" sz="3100" dirty="0" smtClean="0"/>
            <a:t>Заявление + рекомендации ПМПК </a:t>
          </a:r>
          <a:r>
            <a:rPr lang="ru-RU" sz="1800" dirty="0" smtClean="0"/>
            <a:t>(</a:t>
          </a:r>
          <a:r>
            <a:rPr lang="ru-RU" sz="1800" b="1" dirty="0" smtClean="0"/>
            <a:t>психолого-медико-педагогическая комиссия)</a:t>
          </a:r>
          <a:r>
            <a:rPr lang="ru-RU" sz="1800" dirty="0" smtClean="0"/>
            <a:t> </a:t>
          </a:r>
          <a:endParaRPr lang="ru-RU" sz="1800" dirty="0"/>
        </a:p>
      </dgm:t>
    </dgm:pt>
    <dgm:pt modelId="{E2314049-4E19-4D0A-879D-0DC91929A81D}" type="parTrans" cxnId="{11771987-59DB-4C0D-8D5C-2C72B3AD069D}">
      <dgm:prSet/>
      <dgm:spPr/>
      <dgm:t>
        <a:bodyPr/>
        <a:lstStyle/>
        <a:p>
          <a:endParaRPr lang="ru-RU"/>
        </a:p>
      </dgm:t>
    </dgm:pt>
    <dgm:pt modelId="{105E71A1-CC55-4073-BA4B-CE6EDC5557E5}" type="sibTrans" cxnId="{11771987-59DB-4C0D-8D5C-2C72B3AD069D}">
      <dgm:prSet/>
      <dgm:spPr/>
      <dgm:t>
        <a:bodyPr/>
        <a:lstStyle/>
        <a:p>
          <a:endParaRPr lang="ru-RU"/>
        </a:p>
      </dgm:t>
    </dgm:pt>
    <dgm:pt modelId="{3117B159-494A-4C57-82E0-9BABAF653A2B}">
      <dgm:prSet phldrT="[Текст]" custT="1"/>
      <dgm:spPr/>
      <dgm:t>
        <a:bodyPr/>
        <a:lstStyle/>
        <a:p>
          <a:r>
            <a:rPr lang="ru-RU" sz="2300" dirty="0" smtClean="0"/>
            <a:t>Участник с ОВЗ </a:t>
          </a:r>
          <a:r>
            <a:rPr lang="ru-RU" sz="1600" b="0" dirty="0" smtClean="0"/>
            <a:t>(ограниченные возможности здоровья)</a:t>
          </a:r>
          <a:endParaRPr lang="ru-RU" sz="1600" b="0" dirty="0"/>
        </a:p>
      </dgm:t>
    </dgm:pt>
    <dgm:pt modelId="{266159AE-685E-4B20-8558-C4C47B67809A}" type="parTrans" cxnId="{C77ECC1F-ED9E-4358-8857-A2034BAC4BAB}">
      <dgm:prSet/>
      <dgm:spPr/>
      <dgm:t>
        <a:bodyPr/>
        <a:lstStyle/>
        <a:p>
          <a:endParaRPr lang="ru-RU"/>
        </a:p>
      </dgm:t>
    </dgm:pt>
    <dgm:pt modelId="{D765AE54-1F0D-4B58-A9AD-D13601AE35A4}" type="sibTrans" cxnId="{C77ECC1F-ED9E-4358-8857-A2034BAC4BAB}">
      <dgm:prSet/>
      <dgm:spPr/>
      <dgm:t>
        <a:bodyPr/>
        <a:lstStyle/>
        <a:p>
          <a:endParaRPr lang="ru-RU"/>
        </a:p>
      </dgm:t>
    </dgm:pt>
    <dgm:pt modelId="{DF5C4E9F-F4C4-4E60-86D2-8DC050F22CD9}">
      <dgm:prSet phldrT="[Текст]"/>
      <dgm:spPr/>
      <dgm:t>
        <a:bodyPr/>
        <a:lstStyle/>
        <a:p>
          <a:r>
            <a:rPr lang="ru-RU" dirty="0" smtClean="0"/>
            <a:t>Заявление + справка об инвалидности </a:t>
          </a:r>
          <a:r>
            <a:rPr lang="ru-RU" dirty="0" smtClean="0">
              <a:solidFill>
                <a:srgbClr val="FF0000"/>
              </a:solidFill>
            </a:rPr>
            <a:t>с действительной датой на момент сдачи экзаменов</a:t>
          </a:r>
          <a:endParaRPr lang="ru-RU" dirty="0">
            <a:solidFill>
              <a:srgbClr val="FF0000"/>
            </a:solidFill>
          </a:endParaRPr>
        </a:p>
      </dgm:t>
    </dgm:pt>
    <dgm:pt modelId="{1AC968B1-40E2-4825-8945-6364D8A08E05}" type="parTrans" cxnId="{50126286-8C15-42F8-91FB-EC9CCA3506B6}">
      <dgm:prSet/>
      <dgm:spPr/>
      <dgm:t>
        <a:bodyPr/>
        <a:lstStyle/>
        <a:p>
          <a:endParaRPr lang="ru-RU"/>
        </a:p>
      </dgm:t>
    </dgm:pt>
    <dgm:pt modelId="{1EAEE6BF-14DB-4062-9E64-891310AB280E}" type="sibTrans" cxnId="{50126286-8C15-42F8-91FB-EC9CCA3506B6}">
      <dgm:prSet/>
      <dgm:spPr/>
      <dgm:t>
        <a:bodyPr/>
        <a:lstStyle/>
        <a:p>
          <a:endParaRPr lang="ru-RU"/>
        </a:p>
      </dgm:t>
    </dgm:pt>
    <dgm:pt modelId="{C83458B9-C5C1-40D9-9640-B2EC360E1ACC}">
      <dgm:prSet phldrT="[Текст]"/>
      <dgm:spPr/>
      <dgm:t>
        <a:bodyPr/>
        <a:lstStyle/>
        <a:p>
          <a:r>
            <a:rPr lang="ru-RU" dirty="0" smtClean="0"/>
            <a:t>Участник с инвалидностью</a:t>
          </a:r>
          <a:endParaRPr lang="ru-RU" dirty="0"/>
        </a:p>
      </dgm:t>
    </dgm:pt>
    <dgm:pt modelId="{BA46FD4C-F41A-48C7-8866-FBC2D4DBD9FC}" type="parTrans" cxnId="{C16AD3DC-2CD5-4815-8FBF-62655D04FBD6}">
      <dgm:prSet/>
      <dgm:spPr/>
      <dgm:t>
        <a:bodyPr/>
        <a:lstStyle/>
        <a:p>
          <a:endParaRPr lang="ru-RU"/>
        </a:p>
      </dgm:t>
    </dgm:pt>
    <dgm:pt modelId="{1B3682AF-10AD-42A8-99D4-72B1C997A3D6}" type="sibTrans" cxnId="{C16AD3DC-2CD5-4815-8FBF-62655D04FBD6}">
      <dgm:prSet/>
      <dgm:spPr/>
      <dgm:t>
        <a:bodyPr/>
        <a:lstStyle/>
        <a:p>
          <a:endParaRPr lang="ru-RU"/>
        </a:p>
      </dgm:t>
    </dgm:pt>
    <dgm:pt modelId="{2BA97F07-8992-4596-B518-4071FFF3EFFD}" type="pres">
      <dgm:prSet presAssocID="{0CF74B51-132F-4211-940E-D5CE79DB21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9A89CC-FFC1-466D-AF94-56EE68E34C7F}" type="pres">
      <dgm:prSet presAssocID="{67AF1E82-9410-4B16-8FF2-8A8550497012}" presName="parentText" presStyleLbl="node1" presStyleIdx="0" presStyleCnt="2" custLinFactNeighborY="87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51B88-4D9D-4E02-9DF5-8A2B0078E3F0}" type="pres">
      <dgm:prSet presAssocID="{67AF1E82-9410-4B16-8FF2-8A855049701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C9D10-7863-4E44-A649-2DCE2083DA35}" type="pres">
      <dgm:prSet presAssocID="{DF5C4E9F-F4C4-4E60-86D2-8DC050F22CD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AF7CF-C1D5-42D6-B6BC-5F16E89B8839}" type="pres">
      <dgm:prSet presAssocID="{DF5C4E9F-F4C4-4E60-86D2-8DC050F22CD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BF4846-619B-4296-B4F9-2A8336B246CB}" type="presOf" srcId="{3117B159-494A-4C57-82E0-9BABAF653A2B}" destId="{35651B88-4D9D-4E02-9DF5-8A2B0078E3F0}" srcOrd="0" destOrd="0" presId="urn:microsoft.com/office/officeart/2005/8/layout/vList2"/>
    <dgm:cxn modelId="{50126286-8C15-42F8-91FB-EC9CCA3506B6}" srcId="{0CF74B51-132F-4211-940E-D5CE79DB2163}" destId="{DF5C4E9F-F4C4-4E60-86D2-8DC050F22CD9}" srcOrd="1" destOrd="0" parTransId="{1AC968B1-40E2-4825-8945-6364D8A08E05}" sibTransId="{1EAEE6BF-14DB-4062-9E64-891310AB280E}"/>
    <dgm:cxn modelId="{11771987-59DB-4C0D-8D5C-2C72B3AD069D}" srcId="{0CF74B51-132F-4211-940E-D5CE79DB2163}" destId="{67AF1E82-9410-4B16-8FF2-8A8550497012}" srcOrd="0" destOrd="0" parTransId="{E2314049-4E19-4D0A-879D-0DC91929A81D}" sibTransId="{105E71A1-CC55-4073-BA4B-CE6EDC5557E5}"/>
    <dgm:cxn modelId="{D527F5D7-BAC8-4831-9A55-CB1F7D8EB025}" type="presOf" srcId="{DF5C4E9F-F4C4-4E60-86D2-8DC050F22CD9}" destId="{EF4C9D10-7863-4E44-A649-2DCE2083DA35}" srcOrd="0" destOrd="0" presId="urn:microsoft.com/office/officeart/2005/8/layout/vList2"/>
    <dgm:cxn modelId="{C16AD3DC-2CD5-4815-8FBF-62655D04FBD6}" srcId="{DF5C4E9F-F4C4-4E60-86D2-8DC050F22CD9}" destId="{C83458B9-C5C1-40D9-9640-B2EC360E1ACC}" srcOrd="0" destOrd="0" parTransId="{BA46FD4C-F41A-48C7-8866-FBC2D4DBD9FC}" sibTransId="{1B3682AF-10AD-42A8-99D4-72B1C997A3D6}"/>
    <dgm:cxn modelId="{C77ECC1F-ED9E-4358-8857-A2034BAC4BAB}" srcId="{67AF1E82-9410-4B16-8FF2-8A8550497012}" destId="{3117B159-494A-4C57-82E0-9BABAF653A2B}" srcOrd="0" destOrd="0" parTransId="{266159AE-685E-4B20-8558-C4C47B67809A}" sibTransId="{D765AE54-1F0D-4B58-A9AD-D13601AE35A4}"/>
    <dgm:cxn modelId="{8ADF1D44-0F0F-4FED-B622-66A22B63F095}" type="presOf" srcId="{0CF74B51-132F-4211-940E-D5CE79DB2163}" destId="{2BA97F07-8992-4596-B518-4071FFF3EFFD}" srcOrd="0" destOrd="0" presId="urn:microsoft.com/office/officeart/2005/8/layout/vList2"/>
    <dgm:cxn modelId="{100CFBFD-78CB-4E91-8390-87533AC242FC}" type="presOf" srcId="{C83458B9-C5C1-40D9-9640-B2EC360E1ACC}" destId="{40EAF7CF-C1D5-42D6-B6BC-5F16E89B8839}" srcOrd="0" destOrd="0" presId="urn:microsoft.com/office/officeart/2005/8/layout/vList2"/>
    <dgm:cxn modelId="{F7B25722-3149-4F81-89CC-446382D91961}" type="presOf" srcId="{67AF1E82-9410-4B16-8FF2-8A8550497012}" destId="{0C9A89CC-FFC1-466D-AF94-56EE68E34C7F}" srcOrd="0" destOrd="0" presId="urn:microsoft.com/office/officeart/2005/8/layout/vList2"/>
    <dgm:cxn modelId="{F933658B-F965-43A4-BD58-47AA502FD9A1}" type="presParOf" srcId="{2BA97F07-8992-4596-B518-4071FFF3EFFD}" destId="{0C9A89CC-FFC1-466D-AF94-56EE68E34C7F}" srcOrd="0" destOrd="0" presId="urn:microsoft.com/office/officeart/2005/8/layout/vList2"/>
    <dgm:cxn modelId="{95233ED3-30E5-402E-9287-35525BE79D81}" type="presParOf" srcId="{2BA97F07-8992-4596-B518-4071FFF3EFFD}" destId="{35651B88-4D9D-4E02-9DF5-8A2B0078E3F0}" srcOrd="1" destOrd="0" presId="urn:microsoft.com/office/officeart/2005/8/layout/vList2"/>
    <dgm:cxn modelId="{3B4BDB38-43FE-42E0-9CF3-AFBAFCB24B28}" type="presParOf" srcId="{2BA97F07-8992-4596-B518-4071FFF3EFFD}" destId="{EF4C9D10-7863-4E44-A649-2DCE2083DA35}" srcOrd="2" destOrd="0" presId="urn:microsoft.com/office/officeart/2005/8/layout/vList2"/>
    <dgm:cxn modelId="{7CE3794B-C4E4-4FF9-96AD-5E8F4A9C9DE2}" type="presParOf" srcId="{2BA97F07-8992-4596-B518-4071FFF3EFFD}" destId="{40EAF7CF-C1D5-42D6-B6BC-5F16E89B883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230567-A0A2-46F4-A236-FC7CE949E0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562DE3-322E-416F-948B-494B0EDA4A5E}">
      <dgm:prSet phldrT="[Текст]"/>
      <dgm:spPr/>
      <dgm:t>
        <a:bodyPr/>
        <a:lstStyle/>
        <a:p>
          <a:r>
            <a:rPr lang="ru-RU" dirty="0" smtClean="0"/>
            <a:t>Оценивается по 5-ти балльной шкале, учитывается при получении аттестата о среднем общем образовании</a:t>
          </a:r>
          <a:endParaRPr lang="ru-RU" dirty="0"/>
        </a:p>
      </dgm:t>
    </dgm:pt>
    <dgm:pt modelId="{13E11A63-26EB-4535-9DA2-365A7A734CE2}" type="parTrans" cxnId="{4074D7C2-A0B1-476B-B0B3-1E92B93B1E51}">
      <dgm:prSet/>
      <dgm:spPr/>
      <dgm:t>
        <a:bodyPr/>
        <a:lstStyle/>
        <a:p>
          <a:endParaRPr lang="ru-RU"/>
        </a:p>
      </dgm:t>
    </dgm:pt>
    <dgm:pt modelId="{588FC204-BAD8-40CB-A552-B103ABC75B98}" type="sibTrans" cxnId="{4074D7C2-A0B1-476B-B0B3-1E92B93B1E51}">
      <dgm:prSet/>
      <dgm:spPr/>
      <dgm:t>
        <a:bodyPr/>
        <a:lstStyle/>
        <a:p>
          <a:endParaRPr lang="ru-RU"/>
        </a:p>
      </dgm:t>
    </dgm:pt>
    <dgm:pt modelId="{E4642DDC-57BE-481F-85F5-BCC81975C0CE}">
      <dgm:prSet phldrT="[Текст]"/>
      <dgm:spPr/>
      <dgm:t>
        <a:bodyPr/>
        <a:lstStyle/>
        <a:p>
          <a:r>
            <a:rPr lang="ru-RU" dirty="0" smtClean="0"/>
            <a:t>База</a:t>
          </a:r>
          <a:endParaRPr lang="ru-RU" dirty="0"/>
        </a:p>
      </dgm:t>
    </dgm:pt>
    <dgm:pt modelId="{944D68D4-8809-406A-A15E-419ED40F55ED}" type="parTrans" cxnId="{38CB4C19-742A-47AB-A117-B6A18F3404D5}">
      <dgm:prSet/>
      <dgm:spPr/>
      <dgm:t>
        <a:bodyPr/>
        <a:lstStyle/>
        <a:p>
          <a:endParaRPr lang="ru-RU"/>
        </a:p>
      </dgm:t>
    </dgm:pt>
    <dgm:pt modelId="{5BA35FA4-3470-4045-9F90-A8063992B6E4}" type="sibTrans" cxnId="{38CB4C19-742A-47AB-A117-B6A18F3404D5}">
      <dgm:prSet/>
      <dgm:spPr/>
      <dgm:t>
        <a:bodyPr/>
        <a:lstStyle/>
        <a:p>
          <a:endParaRPr lang="ru-RU"/>
        </a:p>
      </dgm:t>
    </dgm:pt>
    <dgm:pt modelId="{D1A1884D-33A0-422E-A63E-F690BDAEE0C0}">
      <dgm:prSet phldrT="[Текст]"/>
      <dgm:spPr/>
      <dgm:t>
        <a:bodyPr/>
        <a:lstStyle/>
        <a:p>
          <a:r>
            <a:rPr lang="ru-RU" dirty="0" smtClean="0"/>
            <a:t>Оценивается по 100-балльной шкале, учитываются при получении аттестата, могут быть использованы в качестве вступительных испытаний при поступлении в ВУЗ</a:t>
          </a:r>
          <a:endParaRPr lang="ru-RU" dirty="0"/>
        </a:p>
      </dgm:t>
    </dgm:pt>
    <dgm:pt modelId="{96CFAB93-604B-4E8E-A4EC-C15026F449E7}" type="parTrans" cxnId="{AAFFC8BB-F7AE-4325-BB52-35F535443838}">
      <dgm:prSet/>
      <dgm:spPr/>
      <dgm:t>
        <a:bodyPr/>
        <a:lstStyle/>
        <a:p>
          <a:endParaRPr lang="ru-RU"/>
        </a:p>
      </dgm:t>
    </dgm:pt>
    <dgm:pt modelId="{1FC2D29A-7079-40D9-BC4E-8F6526F2E17E}" type="sibTrans" cxnId="{AAFFC8BB-F7AE-4325-BB52-35F535443838}">
      <dgm:prSet/>
      <dgm:spPr/>
      <dgm:t>
        <a:bodyPr/>
        <a:lstStyle/>
        <a:p>
          <a:endParaRPr lang="ru-RU"/>
        </a:p>
      </dgm:t>
    </dgm:pt>
    <dgm:pt modelId="{5A245789-593C-45E1-9BDD-AF8F9F2E3689}">
      <dgm:prSet phldrT="[Текст]"/>
      <dgm:spPr/>
      <dgm:t>
        <a:bodyPr/>
        <a:lstStyle/>
        <a:p>
          <a:r>
            <a:rPr lang="ru-RU" dirty="0" smtClean="0"/>
            <a:t>Профиль</a:t>
          </a:r>
          <a:endParaRPr lang="ru-RU" dirty="0"/>
        </a:p>
      </dgm:t>
    </dgm:pt>
    <dgm:pt modelId="{B5FEE20D-299D-4851-AE16-4519C0946DF8}" type="parTrans" cxnId="{E1023CB8-AAF6-4829-A8C1-91D7D4C01AD8}">
      <dgm:prSet/>
      <dgm:spPr/>
      <dgm:t>
        <a:bodyPr/>
        <a:lstStyle/>
        <a:p>
          <a:endParaRPr lang="ru-RU"/>
        </a:p>
      </dgm:t>
    </dgm:pt>
    <dgm:pt modelId="{616813E8-B815-4DB5-8B03-BE38509B7F53}" type="sibTrans" cxnId="{E1023CB8-AAF6-4829-A8C1-91D7D4C01AD8}">
      <dgm:prSet/>
      <dgm:spPr/>
      <dgm:t>
        <a:bodyPr/>
        <a:lstStyle/>
        <a:p>
          <a:endParaRPr lang="ru-RU"/>
        </a:p>
      </dgm:t>
    </dgm:pt>
    <dgm:pt modelId="{37B61A46-CE80-47A3-8173-51D546632424}" type="pres">
      <dgm:prSet presAssocID="{D9230567-A0A2-46F4-A236-FC7CE949E0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791E39-234A-4071-9B23-C28BCC0CA1C7}" type="pres">
      <dgm:prSet presAssocID="{97562DE3-322E-416F-948B-494B0EDA4A5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6AECF-7221-4764-A7CD-3393429A77D1}" type="pres">
      <dgm:prSet presAssocID="{97562DE3-322E-416F-948B-494B0EDA4A5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97028-FEB7-4504-8262-E7B6771B70C7}" type="pres">
      <dgm:prSet presAssocID="{D1A1884D-33A0-422E-A63E-F690BDAEE0C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48129-F616-4F4D-AC42-2D81E4AC825F}" type="pres">
      <dgm:prSet presAssocID="{D1A1884D-33A0-422E-A63E-F690BDAEE0C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FFC8BB-F7AE-4325-BB52-35F535443838}" srcId="{D9230567-A0A2-46F4-A236-FC7CE949E0B0}" destId="{D1A1884D-33A0-422E-A63E-F690BDAEE0C0}" srcOrd="1" destOrd="0" parTransId="{96CFAB93-604B-4E8E-A4EC-C15026F449E7}" sibTransId="{1FC2D29A-7079-40D9-BC4E-8F6526F2E17E}"/>
    <dgm:cxn modelId="{5FC08CED-21D2-4334-BE4F-5B4519A9931F}" type="presOf" srcId="{D1A1884D-33A0-422E-A63E-F690BDAEE0C0}" destId="{F4A97028-FEB7-4504-8262-E7B6771B70C7}" srcOrd="0" destOrd="0" presId="urn:microsoft.com/office/officeart/2005/8/layout/vList2"/>
    <dgm:cxn modelId="{28CBC323-597F-4AE1-8DD3-7A2C52C2BD83}" type="presOf" srcId="{97562DE3-322E-416F-948B-494B0EDA4A5E}" destId="{7C791E39-234A-4071-9B23-C28BCC0CA1C7}" srcOrd="0" destOrd="0" presId="urn:microsoft.com/office/officeart/2005/8/layout/vList2"/>
    <dgm:cxn modelId="{41313648-9F76-45A2-9F2F-B349F78C322D}" type="presOf" srcId="{D9230567-A0A2-46F4-A236-FC7CE949E0B0}" destId="{37B61A46-CE80-47A3-8173-51D546632424}" srcOrd="0" destOrd="0" presId="urn:microsoft.com/office/officeart/2005/8/layout/vList2"/>
    <dgm:cxn modelId="{38CB4C19-742A-47AB-A117-B6A18F3404D5}" srcId="{97562DE3-322E-416F-948B-494B0EDA4A5E}" destId="{E4642DDC-57BE-481F-85F5-BCC81975C0CE}" srcOrd="0" destOrd="0" parTransId="{944D68D4-8809-406A-A15E-419ED40F55ED}" sibTransId="{5BA35FA4-3470-4045-9F90-A8063992B6E4}"/>
    <dgm:cxn modelId="{4074D7C2-A0B1-476B-B0B3-1E92B93B1E51}" srcId="{D9230567-A0A2-46F4-A236-FC7CE949E0B0}" destId="{97562DE3-322E-416F-948B-494B0EDA4A5E}" srcOrd="0" destOrd="0" parTransId="{13E11A63-26EB-4535-9DA2-365A7A734CE2}" sibTransId="{588FC204-BAD8-40CB-A552-B103ABC75B98}"/>
    <dgm:cxn modelId="{0C3B3704-9C89-438F-8EBE-37E66E0C833F}" type="presOf" srcId="{5A245789-593C-45E1-9BDD-AF8F9F2E3689}" destId="{5C648129-F616-4F4D-AC42-2D81E4AC825F}" srcOrd="0" destOrd="0" presId="urn:microsoft.com/office/officeart/2005/8/layout/vList2"/>
    <dgm:cxn modelId="{E1023CB8-AAF6-4829-A8C1-91D7D4C01AD8}" srcId="{D1A1884D-33A0-422E-A63E-F690BDAEE0C0}" destId="{5A245789-593C-45E1-9BDD-AF8F9F2E3689}" srcOrd="0" destOrd="0" parTransId="{B5FEE20D-299D-4851-AE16-4519C0946DF8}" sibTransId="{616813E8-B815-4DB5-8B03-BE38509B7F53}"/>
    <dgm:cxn modelId="{9829667F-EE92-4FDD-8E95-034F85B3849B}" type="presOf" srcId="{E4642DDC-57BE-481F-85F5-BCC81975C0CE}" destId="{BBF6AECF-7221-4764-A7CD-3393429A77D1}" srcOrd="0" destOrd="0" presId="urn:microsoft.com/office/officeart/2005/8/layout/vList2"/>
    <dgm:cxn modelId="{92EAEBC0-A4C2-41ED-9793-F3447CBA3AE6}" type="presParOf" srcId="{37B61A46-CE80-47A3-8173-51D546632424}" destId="{7C791E39-234A-4071-9B23-C28BCC0CA1C7}" srcOrd="0" destOrd="0" presId="urn:microsoft.com/office/officeart/2005/8/layout/vList2"/>
    <dgm:cxn modelId="{2F8C7F5D-2CDA-4C09-BD75-92245238E366}" type="presParOf" srcId="{37B61A46-CE80-47A3-8173-51D546632424}" destId="{BBF6AECF-7221-4764-A7CD-3393429A77D1}" srcOrd="1" destOrd="0" presId="urn:microsoft.com/office/officeart/2005/8/layout/vList2"/>
    <dgm:cxn modelId="{EF39A4B8-7BA0-40AE-8711-755E935B1859}" type="presParOf" srcId="{37B61A46-CE80-47A3-8173-51D546632424}" destId="{F4A97028-FEB7-4504-8262-E7B6771B70C7}" srcOrd="2" destOrd="0" presId="urn:microsoft.com/office/officeart/2005/8/layout/vList2"/>
    <dgm:cxn modelId="{03580F26-E63A-4358-ADD0-68517461F7EF}" type="presParOf" srcId="{37B61A46-CE80-47A3-8173-51D546632424}" destId="{5C648129-F616-4F4D-AC42-2D81E4AC825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CA0780-7ED6-4C3D-8AE6-673AA5AB58F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2F276E-F394-409A-8641-1AB5BF44834A}">
      <dgm:prSet phldrT="[Текст]"/>
      <dgm:spPr/>
      <dgm:t>
        <a:bodyPr/>
        <a:lstStyle/>
        <a:p>
          <a:r>
            <a:rPr lang="ru-RU" dirty="0" smtClean="0"/>
            <a:t>Апелляция о нарушении установленного порядка проведения ГИА</a:t>
          </a:r>
          <a:endParaRPr lang="ru-RU" dirty="0"/>
        </a:p>
      </dgm:t>
    </dgm:pt>
    <dgm:pt modelId="{C09D3E0A-0D9A-4814-BE73-0635AC429CED}" type="parTrans" cxnId="{7BB88C4F-7355-4185-BA1D-59D2BD2904BE}">
      <dgm:prSet/>
      <dgm:spPr/>
      <dgm:t>
        <a:bodyPr/>
        <a:lstStyle/>
        <a:p>
          <a:endParaRPr lang="ru-RU"/>
        </a:p>
      </dgm:t>
    </dgm:pt>
    <dgm:pt modelId="{1DEB268F-BA71-4C74-A403-C16AB82C09E6}" type="sibTrans" cxnId="{7BB88C4F-7355-4185-BA1D-59D2BD2904BE}">
      <dgm:prSet/>
      <dgm:spPr/>
      <dgm:t>
        <a:bodyPr/>
        <a:lstStyle/>
        <a:p>
          <a:endParaRPr lang="ru-RU"/>
        </a:p>
      </dgm:t>
    </dgm:pt>
    <dgm:pt modelId="{2FEC1008-DBCE-4A4D-9E48-8B6A03726206}">
      <dgm:prSet phldrT="[Текст]"/>
      <dgm:spPr/>
      <dgm:t>
        <a:bodyPr/>
        <a:lstStyle/>
        <a:p>
          <a:pPr algn="l"/>
          <a:r>
            <a:rPr lang="ru-RU" dirty="0" smtClean="0"/>
            <a:t>В день проведения экзамена, не покидая ППЭ</a:t>
          </a:r>
          <a:endParaRPr lang="ru-RU" dirty="0"/>
        </a:p>
      </dgm:t>
    </dgm:pt>
    <dgm:pt modelId="{5EB629E9-2527-4164-A23B-0A636914B267}" type="parTrans" cxnId="{222A547B-4F35-49E6-9340-3F852B7E8546}">
      <dgm:prSet/>
      <dgm:spPr/>
      <dgm:t>
        <a:bodyPr/>
        <a:lstStyle/>
        <a:p>
          <a:endParaRPr lang="ru-RU"/>
        </a:p>
      </dgm:t>
    </dgm:pt>
    <dgm:pt modelId="{25AAA63A-6F60-48CD-BFE8-203E8F705856}" type="sibTrans" cxnId="{222A547B-4F35-49E6-9340-3F852B7E8546}">
      <dgm:prSet/>
      <dgm:spPr/>
      <dgm:t>
        <a:bodyPr/>
        <a:lstStyle/>
        <a:p>
          <a:endParaRPr lang="ru-RU"/>
        </a:p>
      </dgm:t>
    </dgm:pt>
    <dgm:pt modelId="{7DD9C8D8-BEA5-4434-82EB-A84A098140BD}">
      <dgm:prSet phldrT="[Текст]"/>
      <dgm:spPr/>
      <dgm:t>
        <a:bodyPr/>
        <a:lstStyle/>
        <a:p>
          <a:pPr algn="l"/>
          <a:r>
            <a:rPr lang="ru-RU" dirty="0" smtClean="0"/>
            <a:t>Подается члену ГЭК</a:t>
          </a:r>
          <a:endParaRPr lang="ru-RU" dirty="0"/>
        </a:p>
      </dgm:t>
    </dgm:pt>
    <dgm:pt modelId="{414142CF-0177-4000-8A9E-11CE0FCAA8A1}" type="parTrans" cxnId="{9D961B5C-4BDD-4763-93B5-2C187BCF49F4}">
      <dgm:prSet/>
      <dgm:spPr/>
      <dgm:t>
        <a:bodyPr/>
        <a:lstStyle/>
        <a:p>
          <a:endParaRPr lang="ru-RU"/>
        </a:p>
      </dgm:t>
    </dgm:pt>
    <dgm:pt modelId="{92AE5535-0F45-483F-B19C-BA903FB420BC}" type="sibTrans" cxnId="{9D961B5C-4BDD-4763-93B5-2C187BCF49F4}">
      <dgm:prSet/>
      <dgm:spPr/>
      <dgm:t>
        <a:bodyPr/>
        <a:lstStyle/>
        <a:p>
          <a:endParaRPr lang="ru-RU"/>
        </a:p>
      </dgm:t>
    </dgm:pt>
    <dgm:pt modelId="{C41D0067-9B42-4573-BC71-01850B7141E1}">
      <dgm:prSet phldrT="[Текст]"/>
      <dgm:spPr/>
      <dgm:t>
        <a:bodyPr/>
        <a:lstStyle/>
        <a:p>
          <a:r>
            <a:rPr lang="ru-RU" dirty="0" smtClean="0"/>
            <a:t>Апелляция о несогласии с выставленными баллами</a:t>
          </a:r>
          <a:endParaRPr lang="ru-RU" dirty="0"/>
        </a:p>
      </dgm:t>
    </dgm:pt>
    <dgm:pt modelId="{5FAD8B5D-84CE-41C1-B22E-7206D36BA12D}" type="parTrans" cxnId="{A8456DBF-9640-43CC-86B4-30DF75C57A97}">
      <dgm:prSet/>
      <dgm:spPr/>
      <dgm:t>
        <a:bodyPr/>
        <a:lstStyle/>
        <a:p>
          <a:endParaRPr lang="ru-RU"/>
        </a:p>
      </dgm:t>
    </dgm:pt>
    <dgm:pt modelId="{128C5EB0-C783-461C-A54B-1235719EC781}" type="sibTrans" cxnId="{A8456DBF-9640-43CC-86B4-30DF75C57A97}">
      <dgm:prSet/>
      <dgm:spPr/>
      <dgm:t>
        <a:bodyPr/>
        <a:lstStyle/>
        <a:p>
          <a:endParaRPr lang="ru-RU"/>
        </a:p>
      </dgm:t>
    </dgm:pt>
    <dgm:pt modelId="{2E7B2C78-EBBC-4F09-B2B5-4FE553DC33C9}">
      <dgm:prSet phldrT="[Текст]"/>
      <dgm:spPr/>
      <dgm:t>
        <a:bodyPr/>
        <a:lstStyle/>
        <a:p>
          <a:r>
            <a:rPr lang="ru-RU" dirty="0" smtClean="0"/>
            <a:t>Не рассматривается апелляция по структуре, содержанию заданий, по вопросам, связанным с нарушением участником требований к заполнению и оформлению бланков</a:t>
          </a:r>
          <a:endParaRPr lang="ru-RU" dirty="0"/>
        </a:p>
      </dgm:t>
    </dgm:pt>
    <dgm:pt modelId="{0AF191AC-7967-4A25-9349-AC21DEA76BE0}" type="parTrans" cxnId="{E6090B98-C453-4486-8613-17BC7D91013D}">
      <dgm:prSet/>
      <dgm:spPr/>
      <dgm:t>
        <a:bodyPr/>
        <a:lstStyle/>
        <a:p>
          <a:endParaRPr lang="ru-RU"/>
        </a:p>
      </dgm:t>
    </dgm:pt>
    <dgm:pt modelId="{141F16B8-0486-4CB7-A9D2-B1E296CEB639}" type="sibTrans" cxnId="{E6090B98-C453-4486-8613-17BC7D91013D}">
      <dgm:prSet/>
      <dgm:spPr/>
      <dgm:t>
        <a:bodyPr/>
        <a:lstStyle/>
        <a:p>
          <a:endParaRPr lang="ru-RU"/>
        </a:p>
      </dgm:t>
    </dgm:pt>
    <dgm:pt modelId="{14A8F023-6C2A-4ACA-BAFB-0481A121A5DE}" type="pres">
      <dgm:prSet presAssocID="{33CA0780-7ED6-4C3D-8AE6-673AA5AB58F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E5269E-94BB-4E37-8772-875586987AC2}" type="pres">
      <dgm:prSet presAssocID="{CA2F276E-F394-409A-8641-1AB5BF44834A}" presName="linNode" presStyleCnt="0"/>
      <dgm:spPr/>
    </dgm:pt>
    <dgm:pt modelId="{D70FAF8F-1966-48F9-9311-83F2407F08D1}" type="pres">
      <dgm:prSet presAssocID="{CA2F276E-F394-409A-8641-1AB5BF44834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CF624-F7C4-480F-ACB9-F068F64C243D}" type="pres">
      <dgm:prSet presAssocID="{CA2F276E-F394-409A-8641-1AB5BF44834A}" presName="childShp" presStyleLbl="bgAccFollowNode1" presStyleIdx="0" presStyleCnt="2" custLinFactNeighborX="938" custLinFactNeighborY="4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0D5D95-5745-48A9-BE1B-D4A88AAB09D1}" type="pres">
      <dgm:prSet presAssocID="{1DEB268F-BA71-4C74-A403-C16AB82C09E6}" presName="spacing" presStyleCnt="0"/>
      <dgm:spPr/>
    </dgm:pt>
    <dgm:pt modelId="{08655E90-64D7-4482-A8B9-C4E8602DCF95}" type="pres">
      <dgm:prSet presAssocID="{C41D0067-9B42-4573-BC71-01850B7141E1}" presName="linNode" presStyleCnt="0"/>
      <dgm:spPr/>
    </dgm:pt>
    <dgm:pt modelId="{49C94AB5-69B4-4B09-97F4-84A97A470734}" type="pres">
      <dgm:prSet presAssocID="{C41D0067-9B42-4573-BC71-01850B7141E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59185-E516-4AD0-AA58-2B2C76136B26}" type="pres">
      <dgm:prSet presAssocID="{C41D0067-9B42-4573-BC71-01850B7141E1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B88C4F-7355-4185-BA1D-59D2BD2904BE}" srcId="{33CA0780-7ED6-4C3D-8AE6-673AA5AB58FC}" destId="{CA2F276E-F394-409A-8641-1AB5BF44834A}" srcOrd="0" destOrd="0" parTransId="{C09D3E0A-0D9A-4814-BE73-0635AC429CED}" sibTransId="{1DEB268F-BA71-4C74-A403-C16AB82C09E6}"/>
    <dgm:cxn modelId="{EEE326E3-106A-4F2D-80AF-0C7B0E1F7D35}" type="presOf" srcId="{C41D0067-9B42-4573-BC71-01850B7141E1}" destId="{49C94AB5-69B4-4B09-97F4-84A97A470734}" srcOrd="0" destOrd="0" presId="urn:microsoft.com/office/officeart/2005/8/layout/vList6"/>
    <dgm:cxn modelId="{9D961B5C-4BDD-4763-93B5-2C187BCF49F4}" srcId="{CA2F276E-F394-409A-8641-1AB5BF44834A}" destId="{7DD9C8D8-BEA5-4434-82EB-A84A098140BD}" srcOrd="1" destOrd="0" parTransId="{414142CF-0177-4000-8A9E-11CE0FCAA8A1}" sibTransId="{92AE5535-0F45-483F-B19C-BA903FB420BC}"/>
    <dgm:cxn modelId="{A8456DBF-9640-43CC-86B4-30DF75C57A97}" srcId="{33CA0780-7ED6-4C3D-8AE6-673AA5AB58FC}" destId="{C41D0067-9B42-4573-BC71-01850B7141E1}" srcOrd="1" destOrd="0" parTransId="{5FAD8B5D-84CE-41C1-B22E-7206D36BA12D}" sibTransId="{128C5EB0-C783-461C-A54B-1235719EC781}"/>
    <dgm:cxn modelId="{71E8C0B8-2132-4689-A7F5-F7DCF252317A}" type="presOf" srcId="{7DD9C8D8-BEA5-4434-82EB-A84A098140BD}" destId="{87ACF624-F7C4-480F-ACB9-F068F64C243D}" srcOrd="0" destOrd="1" presId="urn:microsoft.com/office/officeart/2005/8/layout/vList6"/>
    <dgm:cxn modelId="{C0D1962A-F3C1-4BD3-82BF-23AC30D91CDC}" type="presOf" srcId="{CA2F276E-F394-409A-8641-1AB5BF44834A}" destId="{D70FAF8F-1966-48F9-9311-83F2407F08D1}" srcOrd="0" destOrd="0" presId="urn:microsoft.com/office/officeart/2005/8/layout/vList6"/>
    <dgm:cxn modelId="{222A547B-4F35-49E6-9340-3F852B7E8546}" srcId="{CA2F276E-F394-409A-8641-1AB5BF44834A}" destId="{2FEC1008-DBCE-4A4D-9E48-8B6A03726206}" srcOrd="0" destOrd="0" parTransId="{5EB629E9-2527-4164-A23B-0A636914B267}" sibTransId="{25AAA63A-6F60-48CD-BFE8-203E8F705856}"/>
    <dgm:cxn modelId="{3EFBC3E6-F516-4A99-80E7-AEE2253B0336}" type="presOf" srcId="{2E7B2C78-EBBC-4F09-B2B5-4FE553DC33C9}" destId="{45D59185-E516-4AD0-AA58-2B2C76136B26}" srcOrd="0" destOrd="0" presId="urn:microsoft.com/office/officeart/2005/8/layout/vList6"/>
    <dgm:cxn modelId="{C8439AB7-500B-443D-86EC-5DEB03952958}" type="presOf" srcId="{2FEC1008-DBCE-4A4D-9E48-8B6A03726206}" destId="{87ACF624-F7C4-480F-ACB9-F068F64C243D}" srcOrd="0" destOrd="0" presId="urn:microsoft.com/office/officeart/2005/8/layout/vList6"/>
    <dgm:cxn modelId="{E6090B98-C453-4486-8613-17BC7D91013D}" srcId="{C41D0067-9B42-4573-BC71-01850B7141E1}" destId="{2E7B2C78-EBBC-4F09-B2B5-4FE553DC33C9}" srcOrd="0" destOrd="0" parTransId="{0AF191AC-7967-4A25-9349-AC21DEA76BE0}" sibTransId="{141F16B8-0486-4CB7-A9D2-B1E296CEB639}"/>
    <dgm:cxn modelId="{7BF8DC3D-6D33-4895-A325-6BF593840F43}" type="presOf" srcId="{33CA0780-7ED6-4C3D-8AE6-673AA5AB58FC}" destId="{14A8F023-6C2A-4ACA-BAFB-0481A121A5DE}" srcOrd="0" destOrd="0" presId="urn:microsoft.com/office/officeart/2005/8/layout/vList6"/>
    <dgm:cxn modelId="{19483D76-B614-436C-A6AB-7813A41EEC21}" type="presParOf" srcId="{14A8F023-6C2A-4ACA-BAFB-0481A121A5DE}" destId="{8CE5269E-94BB-4E37-8772-875586987AC2}" srcOrd="0" destOrd="0" presId="urn:microsoft.com/office/officeart/2005/8/layout/vList6"/>
    <dgm:cxn modelId="{18FEC287-044A-421A-ADDD-1615DA7E85F4}" type="presParOf" srcId="{8CE5269E-94BB-4E37-8772-875586987AC2}" destId="{D70FAF8F-1966-48F9-9311-83F2407F08D1}" srcOrd="0" destOrd="0" presId="urn:microsoft.com/office/officeart/2005/8/layout/vList6"/>
    <dgm:cxn modelId="{B8DE99A0-279D-413D-843F-DEB45E284A71}" type="presParOf" srcId="{8CE5269E-94BB-4E37-8772-875586987AC2}" destId="{87ACF624-F7C4-480F-ACB9-F068F64C243D}" srcOrd="1" destOrd="0" presId="urn:microsoft.com/office/officeart/2005/8/layout/vList6"/>
    <dgm:cxn modelId="{7E761EC1-BC64-4B47-9467-E88AFD605C20}" type="presParOf" srcId="{14A8F023-6C2A-4ACA-BAFB-0481A121A5DE}" destId="{ED0D5D95-5745-48A9-BE1B-D4A88AAB09D1}" srcOrd="1" destOrd="0" presId="urn:microsoft.com/office/officeart/2005/8/layout/vList6"/>
    <dgm:cxn modelId="{624F7D13-F7F1-4C9D-ADA7-0D171DF4223B}" type="presParOf" srcId="{14A8F023-6C2A-4ACA-BAFB-0481A121A5DE}" destId="{08655E90-64D7-4482-A8B9-C4E8602DCF95}" srcOrd="2" destOrd="0" presId="urn:microsoft.com/office/officeart/2005/8/layout/vList6"/>
    <dgm:cxn modelId="{8B1D1DAD-5CAC-4BA6-87CC-60789C17DD76}" type="presParOf" srcId="{08655E90-64D7-4482-A8B9-C4E8602DCF95}" destId="{49C94AB5-69B4-4B09-97F4-84A97A470734}" srcOrd="0" destOrd="0" presId="urn:microsoft.com/office/officeart/2005/8/layout/vList6"/>
    <dgm:cxn modelId="{20A7B8B8-BD61-47D7-9F90-A57552B0C4E0}" type="presParOf" srcId="{08655E90-64D7-4482-A8B9-C4E8602DCF95}" destId="{45D59185-E516-4AD0-AA58-2B2C76136B2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B909F-32D6-49DD-AE10-6F829255F768}" type="datetimeFigureOut">
              <a:rPr lang="ru-RU" smtClean="0"/>
              <a:t>19.11.2021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00760-57BD-4390-91EF-494FAFC00A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3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00760-57BD-4390-91EF-494FAFC00AE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297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A8E66F2-829E-4468-A67F-FE9BF79FA700}" type="datetimeFigureOut">
              <a:rPr lang="ru-RU" smtClean="0"/>
              <a:pPr/>
              <a:t>19.11.2021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B275F8A-ED79-4A49-B788-62C78C3C1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ge.spb.ru/" TargetMode="External"/><Relationship Id="rId2" Type="http://schemas.openxmlformats.org/officeDocument/2006/relationships/hyperlink" Target="http://www.fipi.ru/content/otkrytyy-bank-zadaniy-o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8208912" cy="216024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Подготовка к проведению государственной итоговой аттестации в 2022 году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400800" cy="1752600"/>
          </a:xfrm>
        </p:spPr>
        <p:txBody>
          <a:bodyPr/>
          <a:lstStyle/>
          <a:p>
            <a:r>
              <a:rPr lang="ru-RU" dirty="0" smtClean="0"/>
              <a:t>Единый государственный экзамен</a:t>
            </a: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762000"/>
            <a:ext cx="8610600" cy="5364163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 smtClean="0"/>
              <a:t>Для получения аттестата 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выпускники текущего года сдают </a:t>
            </a:r>
            <a:r>
              <a:rPr lang="ru-RU" sz="3600" b="1" dirty="0" smtClean="0">
                <a:solidFill>
                  <a:schemeClr val="accent2"/>
                </a:solidFill>
              </a:rPr>
              <a:t>обязательные предметы</a:t>
            </a:r>
            <a:r>
              <a:rPr lang="ru-RU" sz="3600" b="1" dirty="0" smtClean="0"/>
              <a:t> – 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русский язык и математику. 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3600" b="1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 smtClean="0"/>
              <a:t>Сдать можно </a:t>
            </a:r>
            <a:r>
              <a:rPr lang="ru-RU" sz="3600" b="1" dirty="0" smtClean="0">
                <a:solidFill>
                  <a:schemeClr val="accent2"/>
                </a:solidFill>
              </a:rPr>
              <a:t>любое количество предметов</a:t>
            </a:r>
            <a:r>
              <a:rPr lang="ru-RU" sz="3600" b="1" dirty="0" smtClean="0"/>
              <a:t> из списка. </a:t>
            </a:r>
          </a:p>
        </p:txBody>
      </p:sp>
      <p:pic>
        <p:nvPicPr>
          <p:cNvPr id="3" name="Рисунок 2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121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381000" y="188913"/>
            <a:ext cx="8305800" cy="863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Продолжительность экзаменов</a:t>
            </a:r>
          </a:p>
        </p:txBody>
      </p:sp>
      <p:sp>
        <p:nvSpPr>
          <p:cNvPr id="18435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229600" cy="489585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altLang="ru-RU" sz="4800" b="1" smtClean="0">
              <a:solidFill>
                <a:srgbClr val="FF0000"/>
              </a:solidFill>
            </a:endParaRPr>
          </a:p>
        </p:txBody>
      </p:sp>
      <p:graphicFrame>
        <p:nvGraphicFramePr>
          <p:cNvPr id="20484" name="Таблица 20483"/>
          <p:cNvGraphicFramePr>
            <a:graphicFrameLocks noGrp="1"/>
          </p:cNvGraphicFramePr>
          <p:nvPr/>
        </p:nvGraphicFramePr>
        <p:xfrm>
          <a:off x="0" y="1258888"/>
          <a:ext cx="9180513" cy="5988051"/>
        </p:xfrm>
        <a:graphic>
          <a:graphicData uri="http://schemas.openxmlformats.org/drawingml/2006/table">
            <a:tbl>
              <a:tblPr/>
              <a:tblGrid>
                <a:gridCol w="5178425"/>
                <a:gridCol w="4002088"/>
              </a:tblGrid>
              <a:tr h="4396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Предмет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Продолжительность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Русский язык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30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Математика (профиль/база)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минут/3 часа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503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История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Обществознание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6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Иностранный язык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+15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Литература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6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Физика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Химия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30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468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География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4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Биология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822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Информатика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61645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часа 55 минут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61645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2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dirty="0" smtClean="0"/>
              <a:t>Участники ЕГЭ в основные сроки получают </a:t>
            </a:r>
          </a:p>
          <a:p>
            <a:pPr marL="274320" indent="-27432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уведомление</a:t>
            </a:r>
            <a:r>
              <a:rPr lang="ru-RU" b="1" dirty="0" smtClean="0"/>
              <a:t>. 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dirty="0" smtClean="0"/>
              <a:t>В уведомлении на ЕГЭ указываются: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предметы ЕГЭ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адреса пунктов проведения экзамена  (далее – ППЭ)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даты и время начала экзаменов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коды образовательного учреждения и ППЭ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/>
          </a:p>
        </p:txBody>
      </p:sp>
      <p:pic>
        <p:nvPicPr>
          <p:cNvPr id="3" name="Рисунок 2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90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marL="274320" indent="-274320" algn="ct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3600" b="1" cap="none" dirty="0">
                <a:ln>
                  <a:noFill/>
                </a:ln>
                <a:ea typeface="+mn-ea"/>
                <a:cs typeface="+mn-cs"/>
              </a:rPr>
              <a:t>Заявление на участие в ЕГЭ</a:t>
            </a:r>
            <a:br>
              <a:rPr lang="ru-RU" sz="3600" b="1" cap="none" dirty="0">
                <a:ln>
                  <a:noFill/>
                </a:ln>
                <a:ea typeface="+mn-ea"/>
                <a:cs typeface="+mn-cs"/>
              </a:rPr>
            </a:br>
            <a:endParaRPr lang="ru-RU" sz="3600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63272" cy="531336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endParaRPr lang="ru-RU" altLang="ru-RU" sz="3600" b="1" dirty="0" smtClean="0"/>
          </a:p>
          <a:p>
            <a:pPr algn="ctr" eaLnBrk="1" hangingPunct="1">
              <a:buFontTx/>
              <a:buNone/>
            </a:pPr>
            <a:r>
              <a:rPr lang="ru-RU" altLang="ru-RU" sz="3600" b="1" dirty="0" smtClean="0"/>
              <a:t>с указанием предметов, </a:t>
            </a:r>
          </a:p>
          <a:p>
            <a:pPr algn="ctr" eaLnBrk="1" hangingPunct="1">
              <a:buFontTx/>
              <a:buNone/>
            </a:pPr>
            <a:r>
              <a:rPr lang="ru-RU" altLang="ru-RU" sz="3600" b="1" dirty="0" smtClean="0"/>
              <a:t>которые выпускник</a:t>
            </a:r>
          </a:p>
          <a:p>
            <a:pPr algn="ctr" eaLnBrk="1" hangingPunct="1">
              <a:buFontTx/>
              <a:buNone/>
            </a:pPr>
            <a:r>
              <a:rPr lang="ru-RU" altLang="ru-RU" sz="3600" b="1" dirty="0" smtClean="0"/>
              <a:t>собирается сдавать, </a:t>
            </a:r>
          </a:p>
          <a:p>
            <a:pPr algn="ctr" eaLnBrk="1" hangingPunct="1">
              <a:buFontTx/>
              <a:buNone/>
            </a:pPr>
            <a:r>
              <a:rPr lang="ru-RU" altLang="ru-RU" sz="3600" b="1" dirty="0" smtClean="0"/>
              <a:t>необходимо подать </a:t>
            </a:r>
          </a:p>
          <a:p>
            <a:pPr algn="ctr" eaLnBrk="1" hangingPunct="1">
              <a:buFontTx/>
              <a:buNone/>
            </a:pPr>
            <a:r>
              <a:rPr lang="ru-RU" altLang="ru-RU" sz="3600" b="1" u="sng" dirty="0" smtClean="0">
                <a:solidFill>
                  <a:srgbClr val="7030A0"/>
                </a:solidFill>
              </a:rPr>
              <a:t>не позднее 1 февраля</a:t>
            </a:r>
          </a:p>
        </p:txBody>
      </p:sp>
    </p:spTree>
    <p:extLst>
      <p:ext uri="{BB962C8B-B14F-4D97-AF65-F5344CB8AC3E}">
        <p14:creationId xmlns:p14="http://schemas.microsoft.com/office/powerpoint/2010/main" val="33305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70359"/>
            <a:ext cx="8136904" cy="1066800"/>
          </a:xfrm>
        </p:spPr>
        <p:txBody>
          <a:bodyPr/>
          <a:lstStyle/>
          <a:p>
            <a:r>
              <a:rPr lang="ru-RU" dirty="0" smtClean="0"/>
              <a:t>Правила проведения ГИА-11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0455901"/>
              </p:ext>
            </p:extLst>
          </p:nvPr>
        </p:nvGraphicFramePr>
        <p:xfrm>
          <a:off x="467544" y="2276872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79296" cy="10826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ИТОГОВОЕ СОЧИНЕНИЕ</a:t>
            </a:r>
          </a:p>
        </p:txBody>
      </p:sp>
      <p:sp>
        <p:nvSpPr>
          <p:cNvPr id="5123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381000" y="1357313"/>
            <a:ext cx="7391400" cy="4857750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В 2021-</a:t>
            </a:r>
            <a:r>
              <a:rPr lang="ru-RU" sz="3600" b="1" dirty="0" smtClean="0"/>
              <a:t>2022</a:t>
            </a:r>
            <a:r>
              <a:rPr lang="ru-RU" sz="3600" dirty="0" smtClean="0"/>
              <a:t> учебном году 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итоговое сочинение</a:t>
            </a:r>
            <a:r>
              <a:rPr lang="ru-RU" sz="3600" dirty="0" smtClean="0"/>
              <a:t> (изложение) 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/>
              <a:t>проводится</a:t>
            </a:r>
            <a:r>
              <a:rPr lang="ru-RU" sz="3600" dirty="0" smtClean="0"/>
              <a:t>: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u="sng" dirty="0" smtClean="0">
                <a:solidFill>
                  <a:srgbClr val="7030A0"/>
                </a:solidFill>
              </a:rPr>
              <a:t>1 декабря 2022 года </a:t>
            </a:r>
            <a:r>
              <a:rPr lang="ru-RU" sz="4200" dirty="0" smtClean="0">
                <a:solidFill>
                  <a:srgbClr val="7030A0"/>
                </a:solidFill>
              </a:rPr>
              <a:t>- основной </a:t>
            </a:r>
            <a:r>
              <a:rPr lang="ru-RU" sz="4200" b="1" dirty="0" smtClean="0">
                <a:solidFill>
                  <a:srgbClr val="7030A0"/>
                </a:solidFill>
              </a:rPr>
              <a:t>срок,</a:t>
            </a:r>
            <a:r>
              <a:rPr lang="ru-RU" sz="4200" dirty="0" smtClean="0">
                <a:solidFill>
                  <a:srgbClr val="7030A0"/>
                </a:solidFill>
              </a:rPr>
              <a:t> 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200" u="sng" dirty="0" smtClean="0">
                <a:solidFill>
                  <a:srgbClr val="7030A0"/>
                </a:solidFill>
              </a:rPr>
              <a:t>2 февраля и 4 мая</a:t>
            </a:r>
            <a:r>
              <a:rPr lang="ru-RU" sz="4200" dirty="0" smtClean="0">
                <a:solidFill>
                  <a:srgbClr val="7030A0"/>
                </a:solidFill>
              </a:rPr>
              <a:t> </a:t>
            </a:r>
            <a:r>
              <a:rPr lang="ru-RU" sz="4200" b="1" dirty="0" smtClean="0">
                <a:solidFill>
                  <a:srgbClr val="7030A0"/>
                </a:solidFill>
              </a:rPr>
              <a:t>2022</a:t>
            </a:r>
            <a:r>
              <a:rPr lang="ru-RU" sz="4200" dirty="0" smtClean="0">
                <a:solidFill>
                  <a:srgbClr val="7030A0"/>
                </a:solidFill>
              </a:rPr>
              <a:t> года - резервные </a:t>
            </a:r>
            <a:r>
              <a:rPr lang="ru-RU" sz="4200" b="1" dirty="0" smtClean="0">
                <a:solidFill>
                  <a:srgbClr val="7030A0"/>
                </a:solidFill>
              </a:rPr>
              <a:t>сроки</a:t>
            </a:r>
            <a:r>
              <a:rPr lang="ru-RU" sz="4200" dirty="0" smtClean="0">
                <a:solidFill>
                  <a:srgbClr val="7030A0"/>
                </a:solidFill>
              </a:rPr>
              <a:t/>
            </a:r>
            <a:br>
              <a:rPr lang="ru-RU" sz="4200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0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514350" y="274638"/>
            <a:ext cx="8594154" cy="10826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ИНДИВИДУАЛЬНЫЙ ПРОЕКТ</a:t>
            </a:r>
          </a:p>
        </p:txBody>
      </p:sp>
      <p:sp>
        <p:nvSpPr>
          <p:cNvPr id="5123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381000" y="1357313"/>
            <a:ext cx="8655496" cy="48577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/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dirty="0" smtClean="0"/>
              <a:t> </a:t>
            </a:r>
            <a:r>
              <a:rPr lang="ru-RU" sz="3600" u="sng" dirty="0" smtClean="0"/>
              <a:t>В </a:t>
            </a:r>
            <a:r>
              <a:rPr lang="ru-RU" sz="3600" b="1" u="sng" dirty="0" smtClean="0"/>
              <a:t>2021</a:t>
            </a:r>
            <a:r>
              <a:rPr lang="ru-RU" sz="3600" u="sng" dirty="0" smtClean="0"/>
              <a:t>-</a:t>
            </a:r>
            <a:r>
              <a:rPr lang="ru-RU" sz="3600" b="1" u="sng" dirty="0" smtClean="0"/>
              <a:t>2022</a:t>
            </a:r>
            <a:r>
              <a:rPr lang="ru-RU" sz="3600" u="sng" dirty="0" smtClean="0"/>
              <a:t> учебном году</a:t>
            </a:r>
            <a:r>
              <a:rPr lang="ru-RU" sz="3600" dirty="0" smtClean="0"/>
              <a:t> 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/>
              <a:t>и</a:t>
            </a:r>
            <a:r>
              <a:rPr lang="ru-RU" sz="3600" b="1" dirty="0" smtClean="0"/>
              <a:t>ндивидуальный проект обучающиеся будут защищать во 2 полугодии 2021-2022 учебного года. </a:t>
            </a:r>
            <a:r>
              <a:rPr lang="ru-RU" sz="3600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554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366" y="533400"/>
            <a:ext cx="7128433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Особенности ЕГЭ по математике- выбор базы </a:t>
            </a:r>
            <a:r>
              <a:rPr lang="ru-RU" dirty="0" smtClean="0">
                <a:solidFill>
                  <a:srgbClr val="FF0000"/>
                </a:solidFill>
              </a:rPr>
              <a:t>ИЛИ</a:t>
            </a:r>
            <a:r>
              <a:rPr lang="ru-RU" dirty="0" smtClean="0"/>
              <a:t> профиля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D:\сайт\logo2-1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Особенности ЕГЭ по</a:t>
            </a:r>
            <a:br>
              <a:rPr lang="ru-RU" dirty="0" smtClean="0"/>
            </a:br>
            <a:r>
              <a:rPr lang="ru-RU" dirty="0" smtClean="0"/>
              <a:t> иностранному языку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ЕГЭ по иностранным языкам состоит из двух частей: письменной и устной.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 на задания ЕГЭ по иностранному языку в устной форме записываются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аудионосители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Экзамены по иностранному языку в письменной и устной формах проходят в разные дни.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Максимальный результат экзамена по иностранному языку – 100 тестовых баллов, из них максимальный балл по письменной части составляет 80 баллов, по устной части – 20 баллов.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участников с ограниченными возможностями здоровья, детей-инвалидов и инвалидов часть «Говорение» по иностранным языкам увеличена по времени на 30 минут.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КЕГЭ по информатике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ЕГЭ по информатике проводится в компьютерной форме (КЕГЭ)</a:t>
            </a:r>
          </a:p>
          <a:p>
            <a:r>
              <a:rPr lang="ru-RU" dirty="0" smtClean="0"/>
              <a:t>Апелляции о несогласии с выставленными баллами не предусмотрена</a:t>
            </a: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1031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8229600" cy="990600"/>
          </a:xfrm>
        </p:spPr>
        <p:txBody>
          <a:bodyPr/>
          <a:lstStyle/>
          <a:p>
            <a:r>
              <a:rPr lang="ru-RU" dirty="0" smtClean="0"/>
              <a:t>Нормативные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876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г. № 273-ФЗ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 образовании в Российской Федерации»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России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Рособрнадзора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07.11.2018 №190/1512 "Об утверждении Порядка проведения государственной итоговой аттестации по образовательным программам среднего общего образования". 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97912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33400"/>
            <a:ext cx="7571184" cy="990600"/>
          </a:xfrm>
        </p:spPr>
        <p:txBody>
          <a:bodyPr/>
          <a:lstStyle/>
          <a:p>
            <a:pPr algn="ctr"/>
            <a:r>
              <a:rPr lang="ru-RU" dirty="0" smtClean="0"/>
              <a:t>Правила проведения ГИА-11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Проход в ППЭ не ранее 9.00</a:t>
            </a:r>
          </a:p>
          <a:p>
            <a:pPr marL="109728" lv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Вдень экзамена участнику ЕГЭ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иметь при себе средства связи, электронно-вычислительную технику, фото, аудио и видеоаппаратуру, справочные материалы, письменные заметки и иные средства хранения и передачи информации.</a:t>
            </a:r>
          </a:p>
          <a:p>
            <a:pPr marL="109728" indent="0"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Свидетельство о рождении не является документом, удостоверяющим личность.</a:t>
            </a:r>
          </a:p>
          <a:p>
            <a:pPr marL="109728" lv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ППЭ оборудуются стационарными и переносными металлоискателями, системами видеонаблюдения; также по решению ГЭК ППЭ может быть оборудован системами подавления сигналов подвижной связи.</a:t>
            </a:r>
          </a:p>
          <a:p>
            <a:pPr marL="109728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На входе в ППЭ сотрудники, осуществляющие охрану правопорядка (сотрудники полиции), совместно с организаторами проверяют наличие документов, удостоверяющих личность, и наличие в списках распределения в данный ППЭ.</a:t>
            </a:r>
          </a:p>
          <a:p>
            <a:pPr marL="624078" lvl="0" indent="-514350" algn="just">
              <a:buFont typeface="Georgia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Font typeface="Georgia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Georgia"/>
              <a:buAutoNum type="arabicPeriod"/>
            </a:pPr>
            <a:endParaRPr lang="ru-RU" dirty="0" smtClean="0"/>
          </a:p>
          <a:p>
            <a:pPr marL="624078" indent="-514350">
              <a:buAutoNum type="arabicPeriod"/>
            </a:pP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33400"/>
            <a:ext cx="7499176" cy="990600"/>
          </a:xfrm>
        </p:spPr>
        <p:txBody>
          <a:bodyPr/>
          <a:lstStyle/>
          <a:p>
            <a:pPr algn="ctr"/>
            <a:r>
              <a:rPr lang="ru-RU" dirty="0" smtClean="0"/>
              <a:t>Правила проведения ГИА-11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 случае отказа от сдачи запрещенного средства участник экзамена в ППЭ не допускается.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Если участник ЕГЭ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опоздал на экзамен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он допускается, при этом время окончания экзамена не продлевается, о чем сообщается участнику экзамена. Повторный общий инструктаж для опоздавших участников экзамена не проводится.</a:t>
            </a: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В случае проведения ЕГЭ по иностранным языкам (письменная часть, раздел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 допуск опоздавших участников в аудиторию после включения аудиозаписи не осуществляется (за исключением, если в аудитории нет других участников или если участники в аудитории завершили прослушивание аудиозаписи). Персональное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опоздавших участников не проводится.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08459"/>
            <a:ext cx="7488832" cy="990600"/>
          </a:xfrm>
        </p:spPr>
        <p:txBody>
          <a:bodyPr/>
          <a:lstStyle/>
          <a:p>
            <a:pPr algn="ctr"/>
            <a:r>
              <a:rPr lang="ru-RU" dirty="0" smtClean="0"/>
              <a:t>Дополнительные средства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295232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– линейка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Химия – непрограммируемый калькулятор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Физика - непрограммируемый калькулятор + линейка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География - непрограммируемый калькулятор + линейка + транспортир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67" y="54868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Инструктаж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начала экзамена в аудитории организатор проводит для участников экзамена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включающий информацию о порядке проведения экзамена, правилах оформления экзаменационной работы, продолжительности экзамена, порядке подачи апелляций о нарушении установленного порядка проведения ГИА и о несогласии с выставленными баллами, о случаях удаления с экзамена, а также о времени и месте ознакомления с результатами ЕГЭ.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 участнике  экзамена  производится  печать  экзаменационных  материалов,  после печати участнику выдается индивидуальный комплект.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33400"/>
            <a:ext cx="7211144" cy="990600"/>
          </a:xfrm>
        </p:spPr>
        <p:txBody>
          <a:bodyPr/>
          <a:lstStyle/>
          <a:p>
            <a:pPr algn="ctr"/>
            <a:r>
              <a:rPr lang="ru-RU" dirty="0" smtClean="0"/>
              <a:t>Правила проведения ГИА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экзамена участники экзамена не имеют права общаться друг с другом. Выходить во время экзамена из аудитории, перемещаться по ППЭ разрешается в сопровождении одного из организаторов. При выходе из аудитории участник экзамена оставляет экзаменационные материалы и черновики на рабочем столе. Выносить из аудиторий и ППЭ экзаменационные материалы или фотографировать их запрещено.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ГИА-11, допустившие нарушение установленного порядка, удаляются с экзамена. Информация об удалении передается в ГЭК, результат участника, нарушившего установленный порядок проведения ГИА, аннулируется.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дальнейшей сдаче экзамена по этому предмету участник в текущем году не допускается.</a:t>
            </a:r>
          </a:p>
          <a:p>
            <a:pPr algn="just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33400"/>
            <a:ext cx="7355160" cy="990600"/>
          </a:xfrm>
        </p:spPr>
        <p:txBody>
          <a:bodyPr/>
          <a:lstStyle/>
          <a:p>
            <a:pPr algn="ctr"/>
            <a:r>
              <a:rPr lang="ru-RU" dirty="0" smtClean="0"/>
              <a:t>Правила проведения ГИА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участник экзамена по состоянию здоровья или другим объективным причинам не может завершить выполнение экзаменационной работы, то он может покинуть аудиторию.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случае он обращается к организатору, тот приглашает члена ГЭК, и они составляют акт о досрочном завершении экзамена по объективным причинам. В дальнейшем участник экзамена при желании может обратиться в ГЭК для получения повторного допуска к экзамену по данному предмету.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30 минут и за 5 минут до окончания экзамена организаторы сообщают участникам экзамена о времени завершения экзамена и напоминают о необходимости перенести ответы из черновиков и КИМ в экзаменационную работу.</a:t>
            </a:r>
          </a:p>
          <a:p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7077472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Прием и рассмотрение апелляций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547249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D:\сайт\logo2-1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58366" y="320040"/>
            <a:ext cx="6686042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Результаты  рассмотрения апелляции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dirty="0" smtClean="0"/>
              <a:t>По результатам рассмотрения апелляции количество выставленных баллов может быть изменено как в сторону </a:t>
            </a:r>
            <a:r>
              <a:rPr lang="ru-RU" altLang="ru-RU" sz="2800" b="1" u="sng" dirty="0" smtClean="0">
                <a:solidFill>
                  <a:srgbClr val="7030A0"/>
                </a:solidFill>
              </a:rPr>
              <a:t>увеличения, так и в сторону уменьшения.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8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800" b="1" dirty="0" smtClean="0"/>
              <a:t>Экзаменационная работа </a:t>
            </a:r>
            <a:r>
              <a:rPr lang="ru-RU" altLang="ru-RU" sz="2800" b="1" u="sng" dirty="0" smtClean="0">
                <a:solidFill>
                  <a:srgbClr val="7030A0"/>
                </a:solidFill>
              </a:rPr>
              <a:t>перепроверяется полностью</a:t>
            </a:r>
            <a:r>
              <a:rPr lang="ru-RU" altLang="ru-RU" sz="2800" b="1" dirty="0" smtClean="0"/>
              <a:t>, а не отдельная ее часть. 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800" b="1" dirty="0" smtClean="0"/>
              <a:t>Черновики, использованные на экзамене, в качестве материалов апелляции </a:t>
            </a:r>
            <a:r>
              <a:rPr lang="ru-RU" altLang="ru-RU" sz="2800" b="1" u="sng" dirty="0" smtClean="0">
                <a:solidFill>
                  <a:srgbClr val="7030A0"/>
                </a:solidFill>
              </a:rPr>
              <a:t>не рассматриваются</a:t>
            </a:r>
            <a:r>
              <a:rPr lang="ru-RU" altLang="ru-RU" sz="2800" b="1" dirty="0" smtClean="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764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7772400" cy="4320704"/>
          </a:xfrm>
        </p:spPr>
        <p:txBody>
          <a:bodyPr>
            <a:normAutofit fontScale="775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В аттестат выпускнику, получившему </a:t>
            </a:r>
          </a:p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удовлетворительные результаты на государственной итоговой </a:t>
            </a:r>
          </a:p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аттестации, выставляются итоговые отметки, которые определяются как </a:t>
            </a: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среднее арифметическое </a:t>
            </a: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</a:rPr>
              <a:t>олугодовых и годовых отметок </a:t>
            </a: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за 10 и 11 классы</a:t>
            </a: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4000" b="1" dirty="0" smtClean="0">
              <a:solidFill>
                <a:srgbClr val="C00000"/>
              </a:solidFill>
            </a:endParaRPr>
          </a:p>
        </p:txBody>
      </p:sp>
      <p:pic>
        <p:nvPicPr>
          <p:cNvPr id="3" name="Рисунок 2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61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    Неудовлетворительный результат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763000" cy="4800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8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    </a:t>
            </a:r>
            <a:r>
              <a:rPr lang="ru-RU" sz="2800" b="1" dirty="0" smtClean="0"/>
              <a:t>Если выпускник текущего года получает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результаты ниже минимального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количества баллов </a:t>
            </a:r>
            <a:r>
              <a:rPr lang="ru-RU" sz="2800" b="1" u="sng" dirty="0" smtClean="0">
                <a:solidFill>
                  <a:srgbClr val="FF0000"/>
                </a:solidFill>
              </a:rPr>
              <a:t>и по русскому языку, 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u="sng" dirty="0" smtClean="0">
                <a:solidFill>
                  <a:srgbClr val="FF0000"/>
                </a:solidFill>
              </a:rPr>
              <a:t>и по математике</a:t>
            </a:r>
            <a:r>
              <a:rPr lang="ru-RU" sz="2800" b="1" dirty="0" smtClean="0"/>
              <a:t>, он сможет пересдать ЕГЭ </a:t>
            </a:r>
            <a:r>
              <a:rPr lang="ru-RU" sz="2800" b="1" u="sng" dirty="0" smtClean="0">
                <a:solidFill>
                  <a:srgbClr val="7030A0"/>
                </a:solidFill>
              </a:rPr>
              <a:t>только в следующем году</a:t>
            </a:r>
            <a:r>
              <a:rPr lang="ru-RU" sz="2800" b="1" dirty="0" smtClean="0">
                <a:solidFill>
                  <a:schemeClr val="accent2"/>
                </a:solidFill>
              </a:rPr>
              <a:t>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800" b="1" dirty="0" smtClean="0">
              <a:solidFill>
                <a:schemeClr val="accent2"/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 Таким образом, выпускник получит в 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/>
              <a:t>текущем году справку об обучении в школе.</a:t>
            </a: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79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549397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Особенности </a:t>
            </a:r>
            <a:r>
              <a:rPr lang="ru-RU" dirty="0" smtClean="0"/>
              <a:t>проведения </a:t>
            </a:r>
            <a:br>
              <a:rPr lang="ru-RU" dirty="0" smtClean="0"/>
            </a:br>
            <a:r>
              <a:rPr lang="ru-RU" dirty="0" smtClean="0"/>
              <a:t>ГИА-11 в 2020-2021 учебном году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077211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Отмена досрочного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продолжительности ЕГЭ по биологии на 25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экзамена по информатике в компьютерной форме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КЕГЭ)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экзамена по математике базового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Получение аттестата: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участникам, планирующим поступление в вуз, необходимо было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сдать ЕГЭ по русскому языку, а также предметы по выбору участника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участники, не планирующие поступать в вузы, для получения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аттестата сдавали русский язык и математику в форме ГВЭ (аттестат)</a:t>
            </a: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37355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   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763000" cy="48006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800" dirty="0" smtClean="0"/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800" dirty="0" smtClean="0"/>
              <a:t>   </a:t>
            </a:r>
            <a:endParaRPr lang="ru-RU" sz="28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404664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К повторной сдаче ЕГЭ в текущем году </a:t>
            </a:r>
            <a:endParaRPr lang="ru-RU" sz="2800" dirty="0" smtClean="0">
              <a:solidFill>
                <a:schemeClr val="tx2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не </a:t>
            </a:r>
            <a:r>
              <a:rPr lang="ru-RU" sz="2800" dirty="0">
                <a:solidFill>
                  <a:schemeClr val="tx2"/>
                </a:solidFill>
              </a:rPr>
              <a:t>допускаются</a:t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74284"/>
            <a:ext cx="78488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3200" b="1" dirty="0"/>
              <a:t>Участники ЕГЭ </a:t>
            </a:r>
            <a:r>
              <a:rPr lang="ru-RU" altLang="ru-RU" sz="3200" b="1" dirty="0">
                <a:solidFill>
                  <a:srgbClr val="FF0000"/>
                </a:solidFill>
              </a:rPr>
              <a:t>не явившиеся </a:t>
            </a:r>
            <a:r>
              <a:rPr lang="ru-RU" altLang="ru-RU" sz="3200" b="1" dirty="0"/>
              <a:t>на экзамен без уважительной причины; </a:t>
            </a:r>
            <a:endParaRPr lang="ru-RU" altLang="ru-RU" sz="3200" b="1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ru-RU" altLang="ru-RU" sz="3200" b="1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altLang="ru-RU" sz="3200" b="1" dirty="0" smtClean="0"/>
              <a:t>Участники </a:t>
            </a:r>
            <a:r>
              <a:rPr lang="ru-RU" altLang="ru-RU" sz="3200" b="1" dirty="0"/>
              <a:t>ЕГЭ результаты которых были отменены ГЭК в связи с выявлением фактов </a:t>
            </a:r>
            <a:r>
              <a:rPr lang="ru-RU" altLang="ru-RU" sz="3200" b="1" dirty="0">
                <a:solidFill>
                  <a:srgbClr val="FF0000"/>
                </a:solidFill>
              </a:rPr>
              <a:t>нарушения участником </a:t>
            </a:r>
            <a:r>
              <a:rPr lang="ru-RU" altLang="ru-RU" sz="3200" b="1" dirty="0"/>
              <a:t>ЕГЭ установленного порядка проведения ЕГЭ</a:t>
            </a:r>
          </a:p>
        </p:txBody>
      </p:sp>
      <p:pic>
        <p:nvPicPr>
          <p:cNvPr id="6" name="Рисунок 5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79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6329" y="1052513"/>
            <a:ext cx="3673078" cy="702469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uFill>
                  <a:solidFill>
                    <a:srgbClr val="FF0000"/>
                  </a:solidFill>
                </a:uFill>
                <a:latin typeface="+mn-lt"/>
                <a:cs typeface="Times New Roman"/>
              </a:rPr>
              <a:t>САЙТЫ В</a:t>
            </a:r>
            <a:r>
              <a:rPr lang="ru-RU" sz="2400" b="1" spc="-405" dirty="0">
                <a:uFill>
                  <a:solidFill>
                    <a:srgbClr val="FF0000"/>
                  </a:solidFill>
                </a:uFill>
                <a:latin typeface="+mn-lt"/>
                <a:cs typeface="Times New Roman"/>
              </a:rPr>
              <a:t> </a:t>
            </a:r>
            <a:r>
              <a:rPr lang="ru-RU" sz="2400" b="1" spc="-80" dirty="0">
                <a:uFill>
                  <a:solidFill>
                    <a:srgbClr val="FF0000"/>
                  </a:solidFill>
                </a:uFill>
                <a:latin typeface="+mn-lt"/>
                <a:cs typeface="Times New Roman"/>
              </a:rPr>
              <a:t>ПОМОЩЬ</a:t>
            </a:r>
            <a:endParaRPr lang="ru-RU" sz="24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682" y="2370535"/>
            <a:ext cx="8290322" cy="19620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/>
              <a:t>Открытый банк заданий ОГЭ </a:t>
            </a:r>
            <a:r>
              <a:rPr lang="ru-RU" u="sng" dirty="0">
                <a:hlinkClick r:id="rId2"/>
              </a:rPr>
              <a:t>http://www.fipi.ru/content/otkrytyy-bank-zadaniy-oge</a:t>
            </a:r>
            <a:endParaRPr lang="ru-RU" u="sng" dirty="0"/>
          </a:p>
          <a:p>
            <a:pPr algn="just">
              <a:defRPr/>
            </a:pPr>
            <a:endParaRPr lang="ru-RU" u="sng" dirty="0"/>
          </a:p>
          <a:p>
            <a:pPr algn="just">
              <a:defRPr/>
            </a:pPr>
            <a:r>
              <a:rPr lang="ru-RU" dirty="0"/>
              <a:t>Официальный информационный портал государственной итоговой аттестации выпускников 9 и 11 классов в Санкт – Петербурге </a:t>
            </a:r>
            <a:r>
              <a:rPr lang="en-US" dirty="0">
                <a:hlinkClick r:id="rId3"/>
              </a:rPr>
              <a:t>https://www.ege.spb.ru/</a:t>
            </a:r>
            <a:endParaRPr lang="ru-RU" dirty="0"/>
          </a:p>
          <a:p>
            <a:pPr algn="ctr">
              <a:defRPr/>
            </a:pPr>
            <a:endParaRPr lang="ru-RU" sz="1350" dirty="0"/>
          </a:p>
        </p:txBody>
      </p:sp>
      <p:pic>
        <p:nvPicPr>
          <p:cNvPr id="5" name="Рисунок 4" descr="D:\сайт\logo2-1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800" y="260648"/>
            <a:ext cx="173889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5439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96868"/>
            <a:ext cx="9036496" cy="11960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Изменения в КИМ </a:t>
            </a:r>
            <a:br>
              <a:rPr lang="ru-RU" sz="3200" dirty="0" smtClean="0"/>
            </a:br>
            <a:r>
              <a:rPr lang="ru-RU" sz="3200" dirty="0" smtClean="0"/>
              <a:t>(контрольно-измерительных материалах) </a:t>
            </a:r>
            <a:r>
              <a:rPr lang="ru-RU" sz="3200" dirty="0"/>
              <a:t>и ЕГЭ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в 2021 – 2022 учебном году.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08920"/>
            <a:ext cx="8568952" cy="3384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Изменения структуры КИМ и ЕГЭ: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отмена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старых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простых заданий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включение новых заданий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(проверяется применение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умений и навыков анализа различной информации, решения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том числе практических, развернутого объяснения, аргументации и др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зменение системы оценивания заданий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зменение итоговой суммы первичных баллов за экзамен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смена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минимальных проходных баллов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зменение продолжительности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некоторых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экзаменов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538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7632848" cy="5585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проведения ГИА-11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11560" y="2564904"/>
            <a:ext cx="82296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Прием в ВУЗы осуществляется на основании результатов ЕГЭ. Результаты ЕГЭ действительны 4 года.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Расписание экзаменов и необходимая информация о порядке проведения ГИА-11 публикуются на официальном сайте регионального центра обработки информации города Санкт-Петербурга.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ГИА допускаются обучающиеся, не имеющие академической задолженности и в полном объеме выполнившие учебный план, а также получившие зачет на итоговом сочинении (изложении).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7239000" cy="5922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5400" u="sng" smtClean="0">
                <a:latin typeface="Times New Roman" panose="02020603050405020304" pitchFamily="18" charset="0"/>
              </a:rPr>
              <a:t>Единый государственный экзамен </a:t>
            </a:r>
            <a:r>
              <a:rPr lang="ru-RU" altLang="ru-RU" sz="5400" smtClean="0">
                <a:latin typeface="Times New Roman" panose="02020603050405020304" pitchFamily="18" charset="0"/>
              </a:rPr>
              <a:t>(ЕГЭ) </a:t>
            </a:r>
            <a:r>
              <a:rPr lang="ru-RU" altLang="ru-RU" sz="4000" smtClean="0">
                <a:latin typeface="Times New Roman" panose="02020603050405020304" pitchFamily="18" charset="0"/>
              </a:rPr>
              <a:t>– это основная форма государственной итоговой аттестации выпускников школ Российской Федерации.</a:t>
            </a:r>
          </a:p>
          <a:p>
            <a:pPr algn="ctr" eaLnBrk="1" hangingPunct="1">
              <a:buFontTx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3" name="Рисунок 2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027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8534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Основные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>сведения о ЕГЭ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668072" cy="4680520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dirty="0" smtClean="0"/>
              <a:t>ЕГЭ проводится во всех субъектах Российской Федерации.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dirty="0" smtClean="0"/>
              <a:t>Результаты ЕГЭ – </a:t>
            </a:r>
          </a:p>
          <a:p>
            <a:pPr marL="0" indent="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/>
              <a:t> </a:t>
            </a:r>
            <a:r>
              <a:rPr lang="ru-RU" sz="4400" dirty="0" smtClean="0"/>
              <a:t>результат вступительных  </a:t>
            </a:r>
          </a:p>
          <a:p>
            <a:pPr marL="0" indent="0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/>
              <a:t> </a:t>
            </a:r>
            <a:r>
              <a:rPr lang="ru-RU" sz="4400" dirty="0" smtClean="0"/>
              <a:t>испытаний в ВУЗ.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329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404664"/>
            <a:ext cx="6048672" cy="7920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</a:rPr>
              <a:t>         </a:t>
            </a:r>
            <a:r>
              <a:rPr lang="ru-RU" sz="4000" dirty="0" smtClean="0"/>
              <a:t>Особенности ЕГЭ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40768"/>
            <a:ext cx="8380040" cy="4824536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Единые правила проведения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800" b="1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Единое расписание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800" b="1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Использование заданий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/>
              <a:t> </a:t>
            </a:r>
            <a:r>
              <a:rPr lang="ru-RU" sz="2800" b="1" dirty="0" smtClean="0"/>
              <a:t>  стандартизированной формы </a:t>
            </a:r>
            <a:r>
              <a:rPr lang="ru-RU" sz="2800" b="1" dirty="0" smtClean="0">
                <a:solidFill>
                  <a:schemeClr val="accent2"/>
                </a:solidFill>
              </a:rPr>
              <a:t>(</a:t>
            </a:r>
            <a:r>
              <a:rPr lang="ru-RU" sz="4000" b="1" dirty="0" smtClean="0">
                <a:solidFill>
                  <a:srgbClr val="7030A0"/>
                </a:solidFill>
              </a:rPr>
              <a:t>КИМ</a:t>
            </a:r>
            <a:r>
              <a:rPr lang="ru-RU" sz="2800" b="1" dirty="0" smtClean="0">
                <a:solidFill>
                  <a:schemeClr val="accent2"/>
                </a:solidFill>
              </a:rPr>
              <a:t>)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800" b="1" dirty="0" smtClean="0">
              <a:solidFill>
                <a:schemeClr val="accent2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Использование специальных бланков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/>
              <a:t> </a:t>
            </a:r>
            <a:r>
              <a:rPr lang="ru-RU" sz="2800" b="1" dirty="0" smtClean="0"/>
              <a:t>  для оформления ответов на задания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800" b="1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b="1" dirty="0" smtClean="0"/>
              <a:t>Проведение письменно на русском языке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/>
              <a:t> </a:t>
            </a:r>
            <a:r>
              <a:rPr lang="ru-RU" sz="2800" b="1" dirty="0" smtClean="0"/>
              <a:t> (за исключением ЕГЭ по иностранным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/>
              <a:t> </a:t>
            </a:r>
            <a:r>
              <a:rPr lang="ru-RU" sz="2800" b="1" dirty="0" smtClean="0"/>
              <a:t>  языкам)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ru-RU" sz="2800" b="1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Symbol" pitchFamily="18" charset="2"/>
              <a:buChar char=""/>
              <a:defRPr/>
            </a:pPr>
            <a:endParaRPr lang="ru-RU" sz="2800" dirty="0" smtClean="0"/>
          </a:p>
        </p:txBody>
      </p:sp>
      <p:pic>
        <p:nvPicPr>
          <p:cNvPr id="4" name="Рисунок 3" descr="D:\сайт\logo2-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Правила проведения ГИА-11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25703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D:\сайт\logo2-1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801" y="260648"/>
            <a:ext cx="1461566" cy="103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1663</TotalTime>
  <Words>1333</Words>
  <Application>Microsoft Office PowerPoint</Application>
  <PresentationFormat>Экран (4:3)</PresentationFormat>
  <Paragraphs>199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</vt:lpstr>
      <vt:lpstr>Calibri</vt:lpstr>
      <vt:lpstr>Georgia</vt:lpstr>
      <vt:lpstr>Symbol</vt:lpstr>
      <vt:lpstr>Times New Roman</vt:lpstr>
      <vt:lpstr>Wingdings</vt:lpstr>
      <vt:lpstr>Wingdings 2</vt:lpstr>
      <vt:lpstr>Ясность</vt:lpstr>
      <vt:lpstr>Подготовка к проведению государственной итоговой аттестации в 2022 году</vt:lpstr>
      <vt:lpstr>Нормативные документы</vt:lpstr>
      <vt:lpstr>Особенности проведения  ГИА-11 в 2020-2021 учебном году </vt:lpstr>
      <vt:lpstr>Изменения в КИМ  (контрольно-измерительных материалах) и ЕГЭ  в 2021 – 2022 учебном году.</vt:lpstr>
      <vt:lpstr>Правила проведения ГИА-11</vt:lpstr>
      <vt:lpstr>Презентация PowerPoint</vt:lpstr>
      <vt:lpstr>Основные сведения о ЕГЭ </vt:lpstr>
      <vt:lpstr>         Особенности ЕГЭ </vt:lpstr>
      <vt:lpstr>Правила проведения ГИА-11</vt:lpstr>
      <vt:lpstr>Презентация PowerPoint</vt:lpstr>
      <vt:lpstr>Продолжительность экзаменов</vt:lpstr>
      <vt:lpstr>Презентация PowerPoint</vt:lpstr>
      <vt:lpstr>Заявление на участие в ЕГЭ </vt:lpstr>
      <vt:lpstr>Правила проведения ГИА-11</vt:lpstr>
      <vt:lpstr>ИТОГОВОЕ СОЧИНЕНИЕ</vt:lpstr>
      <vt:lpstr>ИНДИВИДУАЛЬНЫЙ ПРОЕКТ</vt:lpstr>
      <vt:lpstr>Особенности ЕГЭ по математике- выбор базы ИЛИ профиля</vt:lpstr>
      <vt:lpstr>Особенности ЕГЭ по  иностранному языку</vt:lpstr>
      <vt:lpstr>КЕГЭ по информатике</vt:lpstr>
      <vt:lpstr>Правила проведения ГИА-11</vt:lpstr>
      <vt:lpstr>Правила проведения ГИА-11</vt:lpstr>
      <vt:lpstr>Дополнительные средства</vt:lpstr>
      <vt:lpstr>Инструктаж</vt:lpstr>
      <vt:lpstr>Правила проведения ГИА 11</vt:lpstr>
      <vt:lpstr>Правила проведения ГИА 11</vt:lpstr>
      <vt:lpstr>Прием и рассмотрение апелляций</vt:lpstr>
      <vt:lpstr>Результаты  рассмотрения апелляции</vt:lpstr>
      <vt:lpstr>Презентация PowerPoint</vt:lpstr>
      <vt:lpstr>    Неудовлетворительный результат</vt:lpstr>
      <vt:lpstr>   </vt:lpstr>
      <vt:lpstr>САЙТЫ В ПОМОЩЬ</vt:lpstr>
    </vt:vector>
  </TitlesOfParts>
  <Company>ГОУ Лицей 1523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проведению государственной итоговой аттестации в 2018 году</dc:title>
  <dc:creator>spiridonova</dc:creator>
  <cp:lastModifiedBy>Никонова Юлия Ивановна</cp:lastModifiedBy>
  <cp:revision>105</cp:revision>
  <dcterms:created xsi:type="dcterms:W3CDTF">2017-11-09T11:35:46Z</dcterms:created>
  <dcterms:modified xsi:type="dcterms:W3CDTF">2021-11-19T06:48:49Z</dcterms:modified>
</cp:coreProperties>
</file>